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1" r:id="rId5"/>
    <p:sldId id="284" r:id="rId6"/>
    <p:sldId id="317" r:id="rId7"/>
    <p:sldId id="280" r:id="rId8"/>
    <p:sldId id="305" r:id="rId9"/>
    <p:sldId id="306" r:id="rId10"/>
    <p:sldId id="298" r:id="rId11"/>
    <p:sldId id="297" r:id="rId12"/>
    <p:sldId id="294" r:id="rId13"/>
    <p:sldId id="296" r:id="rId14"/>
    <p:sldId id="300" r:id="rId15"/>
    <p:sldId id="307" r:id="rId16"/>
    <p:sldId id="308" r:id="rId17"/>
    <p:sldId id="309" r:id="rId18"/>
    <p:sldId id="292" r:id="rId19"/>
    <p:sldId id="315" r:id="rId20"/>
    <p:sldId id="310" r:id="rId21"/>
    <p:sldId id="314" r:id="rId22"/>
    <p:sldId id="266" r:id="rId23"/>
    <p:sldId id="311" r:id="rId24"/>
    <p:sldId id="288" r:id="rId25"/>
  </p:sldIdLst>
  <p:sldSz cx="12188825" cy="6858000"/>
  <p:notesSz cx="6797675" cy="9926638"/>
  <p:embeddedFontLst>
    <p:embeddedFont>
      <p:font typeface="AU Passata" panose="020B0503030502030804" pitchFamily="34" charset="77"/>
      <p:regular r:id="rId28"/>
      <p:bold r:id="rId29"/>
    </p:embeddedFont>
    <p:embeddedFont>
      <p:font typeface="AU Passata Light" panose="020B0303030902030804" pitchFamily="34" charset="77"/>
      <p:regular r:id="rId30"/>
      <p:bold r:id="rId31"/>
    </p:embeddedFont>
    <p:embeddedFont>
      <p:font typeface="Lato" panose="020F0502020204030203" pitchFamily="34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orfatter" initials="A" userId="Author" providerId="AD"/>
  <p188:author id="{F9BBC593-54B5-E6D0-7FA9-2AAA2268220D}" name="Rasmus Hansen" initials="RH" userId="S::au337332@uni.au.dk::7b84b3b5-f854-498e-8fa9-1bbffbf4143c" providerId="AD"/>
  <p188:author id="{87891EB9-E4E3-D308-FEAD-ACF65BF43FAE}" name="Savhannah Schulz" initials="SS" userId="S::au536211@uni.au.dk::2e9cdbe9-2a8e-4f82-b7bb-1940523f16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DD7"/>
    <a:srgbClr val="625A9A"/>
    <a:srgbClr val="EDEBF4"/>
    <a:srgbClr val="000000"/>
    <a:srgbClr val="C9DBAC"/>
    <a:srgbClr val="FEE499"/>
    <a:srgbClr val="A0C9DD"/>
    <a:srgbClr val="F8CD99"/>
    <a:srgbClr val="DC9B9B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81048" autoAdjust="0"/>
  </p:normalViewPr>
  <p:slideViewPr>
    <p:cSldViewPr snapToObjects="1" showGuides="1">
      <p:cViewPr varScale="1">
        <p:scale>
          <a:sx n="85" d="100"/>
          <a:sy n="85" d="100"/>
        </p:scale>
        <p:origin x="1456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6" d="100"/>
          <a:sy n="106" d="100"/>
        </p:scale>
        <p:origin x="3504" y="1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Lato" panose="020F0502020204030203" pitchFamily="34" charset="77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Lato" panose="020F0502020204030203" pitchFamily="34" charset="77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Lato" panose="020F0502020204030203" pitchFamily="34" charset="77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>
                <a:latin typeface="Lato" panose="020F0502020204030203" pitchFamily="34" charset="77"/>
              </a:rPr>
              <a:pPr>
                <a:defRPr/>
              </a:pPr>
              <a:t>‹#›</a:t>
            </a:fld>
            <a:endParaRPr lang="en-GB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1038" y="1219200"/>
            <a:ext cx="5484812" cy="3087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8680" y="9428583"/>
            <a:ext cx="5486082" cy="2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200" i="0">
                <a:solidFill>
                  <a:srgbClr val="C1BDD7"/>
                </a:solidFill>
                <a:latin typeface="Lato" panose="020F0502020204030203" pitchFamily="34" charset="77"/>
              </a:defRPr>
            </a:lvl1pPr>
          </a:lstStyle>
          <a:p>
            <a:pPr>
              <a:defRPr/>
            </a:pPr>
            <a:r>
              <a:rPr lang="en-GB" dirty="0" err="1"/>
              <a:t>www.digitalcurriculum.au.dk</a:t>
            </a: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37931" y="9428583"/>
            <a:ext cx="655838" cy="2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rgbClr val="C1BDD7"/>
                </a:solidFill>
                <a:latin typeface="Lato" panose="020F0502020204030203" pitchFamily="34" charset="77"/>
              </a:defRPr>
            </a:lvl1pPr>
          </a:lstStyle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E6D6ED-D547-7D98-D32B-157A0F6AD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67976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spc="600">
                <a:solidFill>
                  <a:srgbClr val="C1BDD7"/>
                </a:solidFill>
                <a:latin typeface="Lato" panose="020F0502020204030203" pitchFamily="34" charset="77"/>
              </a:defRPr>
            </a:lvl1pPr>
          </a:lstStyle>
          <a:p>
            <a:r>
              <a:rPr lang="en-DK" dirty="0"/>
              <a:t>FACILTATOR GUIDE</a:t>
            </a:r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Lato" panose="020F0502020204030203" pitchFamily="34" charset="77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Lato" panose="020F0502020204030203" pitchFamily="34" charset="77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Lato" panose="020F0502020204030203" pitchFamily="34" charset="77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Lato" panose="020F0502020204030203" pitchFamily="34" charset="77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Lato" panose="020F0502020204030203" pitchFamily="34" charset="77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03240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2B438-E5E8-33D5-2C33-ECBA681F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F0611-CAD6-22E2-5F19-F1FBF177B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3EE32-B643-F8D3-B61D-04DB4EA3D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2FF75-600D-FC42-C0A4-AA212E563D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01FFD-A8E5-E6DE-4A00-BC77A01A6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28E02BB-96DA-D0D9-A38B-BF604F84FB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4853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AA2FE-5A3A-51C8-7D97-2E1E7093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39A94-9CCD-0951-8EB8-D5174FB56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5FC0B3-74D2-E318-2506-E6220D6A6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614F8-F570-F042-FAE4-57589EC68B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ED0A7-54EB-43CF-E1DD-04FAE9DCC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F5EC278-EC88-2CAF-48C2-483C3B1DE6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20614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E42E4-A744-BC43-673C-3834A9196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19110AE-29B2-9B67-0937-F9E4FA092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9DCB13-AE89-1C4F-4FC9-8B55E4096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0854743-5ABF-05C3-EEFA-692F43092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97F-4759-4D20-0077-B548378538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C8BEBC9-DE61-D11E-C89E-4C058B23D90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13151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039600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52598-EF2A-D51D-8219-124172BCF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8F20FBF-C3AA-45EC-B288-4FC44A030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3BC8935-F849-7E8B-F7E2-B9C6F2A64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51F877-CA97-EDB7-E4B6-3C3BD94A8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8201F-1003-0090-193A-1F9DD902D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E1D832F-073A-97E1-AE4F-A4D7503B93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43628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6F1B4-8539-D381-2C03-DA5855B08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79B9B10-2CFA-8F23-8E4F-2FEDF6EF4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E7F7818-937A-0328-FA5A-33FCBA21C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CD9CA6E-4151-EBA8-1D7A-64FF11C03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2833C-01E3-9C4B-1794-88B25BF136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F37E5CE-ECF5-EF03-D090-F82237FAF6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6222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96A2B-0299-3739-AAF2-BB184E95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66E35B0-6D82-EF0F-AAA7-862456547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3BAECE8-1E01-2B97-27C8-BA5AD3795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F76AB37-8083-652E-DAD6-84FF9AAE3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5BE7-2A0D-1FE9-D3E0-B351F5B5F9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97A8073-1B65-1EB3-EDCE-95167A09B1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04221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D02BC-B277-C3E3-6BE1-81B4ECE0E6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EF883E4-9FFA-2046-2FF0-2C8842D13D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13101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1C452-DAA2-D58D-75E3-17EA51C4E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9C907A1-2990-053F-3D59-7BFE12480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8172A8C-9D11-0B16-F862-44E4A3537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05B2D0-7E54-53BD-5FF9-39CDB8ACD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169C6-4F16-87DD-3406-42CC35B59F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393E93E-7E68-3D65-5D45-12A143BF77E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025574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D9344-80EF-E281-9549-598758D454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5E69B6A-8FE6-1062-511B-5DA1ED4159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6994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3BB86-5C42-0A25-81E0-692C07199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DDCF86A-DBF9-64A5-6E4C-710BC5C10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38595B5-0D56-EA56-7261-5A7A99795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effectLst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7CDC833-CB6E-6789-57A5-BA9DA258E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DA274-C879-FC66-3D1F-E807DB62E7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DC85697-C6D6-82C5-2934-D34D3AF5D3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62733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548C3-4082-E8BE-FE43-AB399E88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3E303A7-BC1B-4003-F888-66DB9CD4E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26A600F-DDAF-A270-11F4-471CCA911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effectLst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E12810-E0E3-FC5F-EEA0-739E8A1AB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78C4-83C2-CFC6-89DA-7BF159F541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CB30B23-796F-E708-48DF-B83A3294C1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3305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791BB-A58D-7084-24CF-59F4B98B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1F0427F-23DE-59D9-DAAA-14D6A24CA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4A07912-6FFF-476F-E7D3-6CCCC188A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9483FA-3FEA-E8AB-B7E3-194B640E7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F0B4D-0A29-C8AA-115F-8967E29DAA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1A04D76-277D-F53C-5D64-7AEC1EC1D5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89997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30E91-6F21-BAD6-11C3-BA9C67A3F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8F03853-B7B3-BAEB-482B-0D03A5596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A1C4765-63DC-5207-547C-7A735B3A6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5E1B48-3078-70CC-A89D-4422D43AE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B63FD-6318-D446-149B-A763561F05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C4B5E0C-6318-EB94-2FD2-24DF076DE9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162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94696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2E2DF-EFA9-F34E-448F-B36F66B6F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5CCFBA-E1F1-917C-AE08-12A791168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4F2A2-2679-35F2-51A8-9F1EDA4D3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86A98-DCA5-62BC-80CD-649313AFDF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F2A90-6B48-7173-665D-D5DDE6D32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D101562-A59C-BACE-78EF-31D7DEA53B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7331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78A4D-6771-9160-14ED-AAC44088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4EAC8-A4FC-0F5A-FA03-D85766EC5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9ED09-4EC3-A60A-D8C5-D1F936493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077D2-C2C6-EB27-FC4D-A47979F4E3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D317E-B7B2-CCB8-94FF-D0C3D4867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19B2439-F6B8-564D-404F-680049722B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1610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www.digitalcurriculum.au.dk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DK"/>
              <a:t>FACILTATOR GUIDE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4397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rgbClr val="000000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i="0" cap="all" baseline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17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i="0" dirty="0">
              <a:latin typeface="Lato" panose="020F0502020204030203" pitchFamily="34" charset="77"/>
            </a:endParaRPr>
          </a:p>
        </p:txBody>
      </p:sp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8D0C-4001-A148-B5F7-CCC65F2E3AE6}" type="datetime1">
              <a:rPr lang="da-DK" smtClean="0">
                <a:latin typeface="Lato" panose="020F0502020204030203" pitchFamily="34" charset="77"/>
              </a:rPr>
              <a:pPr/>
              <a:t>28.03.2025</a:t>
            </a:fld>
            <a:r>
              <a:rPr lang="en-GB" dirty="0">
                <a:latin typeface="Lato" panose="020F0502020204030203" pitchFamily="34" charset="77"/>
              </a:rPr>
              <a:t>30/10/2023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315913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 wrap="square" anchor="b" anchorCtr="0"/>
          <a:lstStyle>
            <a:lvl1pPr>
              <a:defRPr sz="3600" b="1" i="0">
                <a:latin typeface="Lato" panose="020F050202020403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58975"/>
            <a:ext cx="10220325" cy="3935412"/>
          </a:xfrm>
        </p:spPr>
        <p:txBody>
          <a:bodyPr/>
          <a:lstStyle>
            <a:lvl1pPr marL="0" indent="0">
              <a:lnSpc>
                <a:spcPct val="100000"/>
              </a:lnSpc>
              <a:buFont typeface="Calibri" panose="020F0502020204030204" pitchFamily="34" charset="0"/>
              <a:buChar char="​"/>
              <a:defRPr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defRPr>
                <a:latin typeface="Lato" panose="020F0502020204030203" pitchFamily="34" charset="77"/>
              </a:defRPr>
            </a:lvl2pPr>
            <a:lvl3pPr>
              <a:lnSpc>
                <a:spcPct val="100000"/>
              </a:lnSpc>
              <a:defRPr>
                <a:latin typeface="Lato" panose="020F0502020204030203" pitchFamily="34" charset="77"/>
              </a:defRPr>
            </a:lvl3pPr>
            <a:lvl4pPr>
              <a:lnSpc>
                <a:spcPct val="100000"/>
              </a:lnSpc>
              <a:defRPr>
                <a:latin typeface="Lato" panose="020F0502020204030203" pitchFamily="34" charset="77"/>
              </a:defRPr>
            </a:lvl4pPr>
            <a:lvl5pPr>
              <a:lnSpc>
                <a:spcPct val="100000"/>
              </a:lnSpc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78987" y="6446677"/>
            <a:ext cx="909837" cy="153888"/>
          </a:xfrm>
        </p:spPr>
        <p:txBody>
          <a:bodyPr anchor="b"/>
          <a:lstStyle>
            <a:lvl1pPr algn="l">
              <a:defRPr sz="1200">
                <a:solidFill>
                  <a:schemeClr val="bg2">
                    <a:lumMod val="25000"/>
                    <a:lumOff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598-452F-D344-ADA7-9C187DFACFE6}" type="datetime1">
              <a:rPr lang="da-DK" smtClean="0">
                <a:latin typeface="Lato" panose="020F0502020204030203" pitchFamily="34" charset="77"/>
              </a:rPr>
              <a:pPr/>
              <a:t>28.03.2025</a:t>
            </a:fld>
            <a:r>
              <a:rPr lang="en-GB" dirty="0">
                <a:latin typeface="Lato" panose="020F0502020204030203" pitchFamily="34" charset="77"/>
              </a:rPr>
              <a:t>30/10/2023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380C1-21DF-E4F5-3E65-4E7BE250F325}"/>
              </a:ext>
            </a:extLst>
          </p:cNvPr>
          <p:cNvSpPr txBox="1"/>
          <p:nvPr userDrawn="1"/>
        </p:nvSpPr>
        <p:spPr>
          <a:xfrm>
            <a:off x="985838" y="6425132"/>
            <a:ext cx="10220325" cy="1754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lang="en-DK" sz="1200" b="0" dirty="0">
                <a:solidFill>
                  <a:srgbClr val="C1BDD7"/>
                </a:solidFill>
                <a:latin typeface="Lato" panose="020F0502020204030203" pitchFamily="34" charset="77"/>
              </a:rPr>
              <a:t>IDENTIFYING RELEVANT SUBJECT-SPECIFIC DIGITAL COMPETENCIES  </a:t>
            </a:r>
            <a:r>
              <a:rPr lang="en-DK" sz="1200" i="1" dirty="0">
                <a:solidFill>
                  <a:srgbClr val="C1BDD7"/>
                </a:solidFill>
                <a:latin typeface="Lato" panose="020F0502020204030203" pitchFamily="34" charset="77"/>
              </a:rPr>
              <a:t>Workshop 2    |   </a:t>
            </a:r>
            <a:r>
              <a:rPr lang="en-GB" sz="1200" dirty="0">
                <a:solidFill>
                  <a:srgbClr val="C1BDD7"/>
                </a:solidFill>
                <a:latin typeface="Lato" panose="020F0502020204030203" pitchFamily="34" charset="77"/>
              </a:rPr>
              <a:t>d</a:t>
            </a:r>
            <a:r>
              <a:rPr lang="en-DK" sz="1200" dirty="0">
                <a:solidFill>
                  <a:srgbClr val="C1BDD7"/>
                </a:solidFill>
                <a:latin typeface="Lato" panose="020F0502020204030203" pitchFamily="34" charset="77"/>
              </a:rPr>
              <a:t>igitalcurriculum.au.dk  |</a:t>
            </a: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ine title and bullet text">
    <p:bg>
      <p:bgPr>
        <a:solidFill>
          <a:srgbClr val="C1B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536C16-1CC3-6E1E-C5DA-D0B652D40513}"/>
              </a:ext>
            </a:extLst>
          </p:cNvPr>
          <p:cNvSpPr/>
          <p:nvPr userDrawn="1"/>
        </p:nvSpPr>
        <p:spPr bwMode="auto">
          <a:xfrm>
            <a:off x="405780" y="0"/>
            <a:ext cx="11078617" cy="6858000"/>
          </a:xfrm>
          <a:prstGeom prst="rect">
            <a:avLst/>
          </a:prstGeom>
          <a:solidFill>
            <a:schemeClr val="tx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5" name="Hvid baggrund"/>
          <p:cNvSpPr/>
          <p:nvPr userDrawn="1"/>
        </p:nvSpPr>
        <p:spPr bwMode="auto">
          <a:xfrm>
            <a:off x="0" y="315913"/>
            <a:ext cx="12193200" cy="589438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 wrap="square" anchor="b" anchorCtr="0"/>
          <a:lstStyle>
            <a:lvl1pPr>
              <a:defRPr sz="3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58975"/>
            <a:ext cx="10220325" cy="3935412"/>
          </a:xfrm>
        </p:spPr>
        <p:txBody>
          <a:bodyPr/>
          <a:lstStyle>
            <a:lvl1pPr marL="0" indent="0">
              <a:lnSpc>
                <a:spcPct val="100000"/>
              </a:lnSpc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78987" y="6446677"/>
            <a:ext cx="909837" cy="153888"/>
          </a:xfrm>
        </p:spPr>
        <p:txBody>
          <a:bodyPr anchor="b"/>
          <a:lstStyle>
            <a:lvl1pPr algn="l">
              <a:defRPr sz="1200">
                <a:solidFill>
                  <a:schemeClr val="bg2">
                    <a:lumMod val="25000"/>
                    <a:lumOff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598-452F-D344-ADA7-9C187DFACFE6}" type="datetime1">
              <a:rPr lang="da-DK" smtClean="0">
                <a:latin typeface="Lato" panose="020F0502020204030203" pitchFamily="34" charset="77"/>
              </a:rPr>
              <a:pPr/>
              <a:t>28.03.2025</a:t>
            </a:fld>
            <a:r>
              <a:rPr lang="en-GB" dirty="0">
                <a:latin typeface="Lato" panose="020F0502020204030203" pitchFamily="34" charset="77"/>
              </a:rPr>
              <a:t>30/10/2023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380C1-21DF-E4F5-3E65-4E7BE250F325}"/>
              </a:ext>
            </a:extLst>
          </p:cNvPr>
          <p:cNvSpPr txBox="1"/>
          <p:nvPr userDrawn="1"/>
        </p:nvSpPr>
        <p:spPr>
          <a:xfrm>
            <a:off x="985838" y="6425132"/>
            <a:ext cx="10220325" cy="1754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lang="en-DK" sz="1200" b="0" dirty="0">
                <a:solidFill>
                  <a:srgbClr val="C1BDD7"/>
                </a:solidFill>
                <a:latin typeface="Lato" panose="020F0502020204030203" pitchFamily="34" charset="77"/>
              </a:rPr>
              <a:t>IDENTIFYING RELEVANT SUBJECT-SPECIFIC DIGITAL COMPETENCIES  </a:t>
            </a:r>
            <a:r>
              <a:rPr lang="en-DK" sz="1200" i="1" dirty="0">
                <a:solidFill>
                  <a:srgbClr val="C1BDD7"/>
                </a:solidFill>
                <a:latin typeface="Lato" panose="020F0502020204030203" pitchFamily="34" charset="77"/>
              </a:rPr>
              <a:t>Workshop 1    |   </a:t>
            </a:r>
            <a:r>
              <a:rPr lang="en-GB" sz="1200" dirty="0">
                <a:solidFill>
                  <a:srgbClr val="C1BDD7"/>
                </a:solidFill>
                <a:latin typeface="Lato" panose="020F0502020204030203" pitchFamily="34" charset="77"/>
              </a:rPr>
              <a:t>d</a:t>
            </a:r>
            <a:r>
              <a:rPr lang="en-DK" sz="1200" dirty="0">
                <a:solidFill>
                  <a:srgbClr val="C1BDD7"/>
                </a:solidFill>
                <a:latin typeface="Lato" panose="020F0502020204030203" pitchFamily="34" charset="77"/>
              </a:rPr>
              <a:t>igitalcurriculum.au.dk  |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A8D130-EDFC-2514-CE31-275D224DEE70}"/>
              </a:ext>
            </a:extLst>
          </p:cNvPr>
          <p:cNvSpPr txBox="1"/>
          <p:nvPr userDrawn="1"/>
        </p:nvSpPr>
        <p:spPr>
          <a:xfrm rot="5400000">
            <a:off x="9969920" y="4611036"/>
            <a:ext cx="3737757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b="0" i="0" spc="600" dirty="0">
                <a:solidFill>
                  <a:schemeClr val="tx1"/>
                </a:solidFill>
                <a:latin typeface="Lato" panose="020F0502020204030203" pitchFamily="34" charset="77"/>
              </a:rPr>
              <a:t>FACILITATOR SLIDES</a:t>
            </a:r>
          </a:p>
        </p:txBody>
      </p:sp>
    </p:spTree>
    <p:extLst>
      <p:ext uri="{BB962C8B-B14F-4D97-AF65-F5344CB8AC3E}">
        <p14:creationId xmlns:p14="http://schemas.microsoft.com/office/powerpoint/2010/main" val="3302425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799"/>
            <a:ext cx="11559600" cy="6241163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5F0978-5B70-5441-922A-782069B5EE1B}" type="datetime1">
              <a:rPr lang="da-DK" smtClean="0">
                <a:latin typeface="Lato" panose="020F0502020204030203" pitchFamily="34" charset="77"/>
              </a:rPr>
              <a:pPr/>
              <a:t>28.03.2025</a:t>
            </a:fld>
            <a:r>
              <a:rPr lang="en-GB" dirty="0">
                <a:latin typeface="Lato" panose="020F0502020204030203" pitchFamily="34" charset="77"/>
              </a:rPr>
              <a:t>30/10/2023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 dirty="0"/>
          </a:p>
          <a:p>
            <a:pPr lvl="1"/>
            <a:r>
              <a:rPr lang="en-GB" noProof="0" dirty="0"/>
              <a:t>Second level</a:t>
            </a:r>
            <a:endParaRPr lang="en-GB" dirty="0"/>
          </a:p>
          <a:p>
            <a:pPr lvl="2"/>
            <a:r>
              <a:rPr lang="en-GB" noProof="0" dirty="0"/>
              <a:t>Third level</a:t>
            </a:r>
            <a:endParaRPr lang="en-GB" dirty="0"/>
          </a:p>
          <a:p>
            <a:pPr lvl="3"/>
            <a:r>
              <a:rPr lang="en-GB" noProof="0" dirty="0"/>
              <a:t>Fourth level</a:t>
            </a:r>
            <a:endParaRPr lang="en-GB" dirty="0"/>
          </a:p>
          <a:p>
            <a:pPr lvl="4"/>
            <a:r>
              <a:rPr lang="en-GB" noProof="0" dirty="0"/>
              <a:t>Fifth level</a:t>
            </a:r>
            <a:endParaRPr lang="en-GB" dirty="0"/>
          </a:p>
          <a:p>
            <a:pPr lvl="5"/>
            <a:r>
              <a:rPr lang="en-GB" noProof="0" dirty="0"/>
              <a:t>6 level</a:t>
            </a:r>
            <a:endParaRPr lang="en-GB" dirty="0"/>
          </a:p>
          <a:p>
            <a:pPr lvl="6"/>
            <a:r>
              <a:rPr lang="en-GB" noProof="0" dirty="0"/>
              <a:t>7 level</a:t>
            </a:r>
            <a:endParaRPr lang="en-GB" dirty="0"/>
          </a:p>
          <a:p>
            <a:pPr lvl="7"/>
            <a:r>
              <a:rPr lang="en-GB" noProof="0" dirty="0"/>
              <a:t>8 level</a:t>
            </a:r>
            <a:endParaRPr lang="en-GB" dirty="0"/>
          </a:p>
          <a:p>
            <a:pPr lvl="8"/>
            <a:r>
              <a:rPr lang="en-GB" noProof="0" dirty="0"/>
              <a:t>9 level</a:t>
            </a:r>
            <a:endParaRPr lang="en-GB" dirty="0"/>
          </a:p>
        </p:txBody>
      </p:sp>
      <p:sp>
        <p:nvSpPr>
          <p:cNvPr id="33" name="SecondaryLogo_sort"/>
          <p:cNvSpPr>
            <a:spLocks noChangeArrowheads="1"/>
          </p:cNvSpPr>
          <p:nvPr/>
        </p:nvSpPr>
        <p:spPr bwMode="auto">
          <a:xfrm>
            <a:off x="10206000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i="0" dirty="0">
              <a:latin typeface="Lato" panose="020F0502020204030203" pitchFamily="34" charset="77"/>
            </a:endParaRPr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i="0" cap="all" baseline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b="0" i="0" spc="40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68328B9E-EA5D-0343-B1DE-C03B16B721A4}" type="datetime1">
              <a:rPr lang="da-DK" smtClean="0">
                <a:latin typeface="Lato" panose="020F0502020204030203" pitchFamily="34" charset="77"/>
              </a:rPr>
              <a:pPr/>
              <a:t>28.03.2025</a:t>
            </a:fld>
            <a:r>
              <a:rPr lang="en-GB" dirty="0">
                <a:latin typeface="Lato" panose="020F0502020204030203" pitchFamily="34" charset="77"/>
              </a:rPr>
              <a:t>30/10/2023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="0" i="0">
                <a:noFill/>
                <a:latin typeface="Lato" panose="020F0502020204030203" pitchFamily="34" charset="77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1" r:id="rId4"/>
  </p:sldLayoutIdLst>
  <p:hf hdr="0" ftr="0" dt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0" i="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 i="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b="0" i="0">
          <a:solidFill>
            <a:schemeClr val="tx1"/>
          </a:solidFill>
          <a:latin typeface="Lato" panose="020F0502020204030203" pitchFamily="34" charset="77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b="0" i="0">
          <a:solidFill>
            <a:schemeClr val="tx1"/>
          </a:solidFill>
          <a:latin typeface="Lato" panose="020F0502020204030203" pitchFamily="34" charset="77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b="0" i="0">
          <a:solidFill>
            <a:schemeClr val="tx1"/>
          </a:solidFill>
          <a:latin typeface="Lato" panose="020F0502020204030203" pitchFamily="34" charset="77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b="0" i="0">
          <a:solidFill>
            <a:schemeClr val="tx1"/>
          </a:solidFill>
          <a:latin typeface="Lato" panose="020F0502020204030203" pitchFamily="34" charset="77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b="0" i="0">
          <a:solidFill>
            <a:schemeClr val="tx1"/>
          </a:solidFill>
          <a:latin typeface="Lato" panose="020F0502020204030203" pitchFamily="34" charset="77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b="0" i="0">
          <a:solidFill>
            <a:schemeClr val="tx1"/>
          </a:solidFill>
          <a:latin typeface="Lato" panose="020F0502020204030203" pitchFamily="34" charset="77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b="0" i="0">
          <a:solidFill>
            <a:schemeClr val="tx1"/>
          </a:solidFill>
          <a:latin typeface="Lato" panose="020F0502020204030203" pitchFamily="34" charset="77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b="0" i="0">
          <a:solidFill>
            <a:schemeClr val="tx1"/>
          </a:solidFill>
          <a:latin typeface="Lato" panose="020F0502020204030203" pitchFamily="34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F1307-E0E7-49D7-C81C-7729E4A8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64EE6-AFFA-8201-AC99-754F01A4C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823" cy="67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CAEC8-683F-A204-1DB7-5188D2503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CFFBD-1BD7-F6A4-9175-8F0B78EB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0C5D0-4FAA-49D1-D5EC-B4A9BB661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4"/>
          <a:stretch/>
        </p:blipFill>
        <p:spPr>
          <a:xfrm>
            <a:off x="1" y="908720"/>
            <a:ext cx="12188823" cy="59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6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4A9C5-7162-01B7-5BA6-975B9D0B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C3793-756B-0927-EB38-259F18DE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329F7-A6D8-317F-62BA-7060811E6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88821" cy="67909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F930D9-6596-F4FB-BED6-88D912759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49" y="3098"/>
            <a:ext cx="12188821" cy="67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A701-15DA-7969-9AEA-A63FCF87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Some considerations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D238-A1FC-7782-8F44-38FA84011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There are various ways to integrate digital competencies into your curriculum, each with its own pros and cons. </a:t>
            </a:r>
            <a:r>
              <a:rPr lang="en-GB" sz="2400" dirty="0"/>
              <a:t>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Are the integrated elements coherent and coordinated across courses?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do digital components relate to the rest of the curriculum?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Can the value of these competencies be clearly explained?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Does the academic community have the skills needed?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 there enough student interest for electives or extracurriculars?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electives are cross-curricular, do they meet the needs of your students?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41C54-EDCA-9603-A64D-F1C9D04F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27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A24270B7-2DEA-6B98-1D1C-3B5A4A1D4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572" r="26783" b="-572"/>
          <a:stretch/>
        </p:blipFill>
        <p:spPr bwMode="auto">
          <a:xfrm>
            <a:off x="7462564" y="1408644"/>
            <a:ext cx="4104778" cy="33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6B035-AA91-9050-F7D4-36C5D656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Curriculum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2D52B-008D-70C4-13FA-13A9ADC2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Curriculum commonly refers to the pathway </a:t>
            </a:r>
            <a:br>
              <a:rPr lang="en-GB" sz="2400" b="1" dirty="0"/>
            </a:br>
            <a:r>
              <a:rPr lang="en-GB" sz="2400" b="1" dirty="0"/>
              <a:t>or progression of a course or program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Through </a:t>
            </a:r>
            <a:r>
              <a:rPr lang="en-GB" sz="2400" b="1" dirty="0"/>
              <a:t>curriculum lines</a:t>
            </a:r>
            <a:r>
              <a:rPr lang="en-GB" sz="2400" dirty="0"/>
              <a:t>, you can </a:t>
            </a:r>
            <a:r>
              <a:rPr lang="en-GB" sz="2400" b="1" dirty="0"/>
              <a:t>track </a:t>
            </a:r>
            <a:br>
              <a:rPr lang="en-GB" sz="2400" b="1" dirty="0"/>
            </a:br>
            <a:r>
              <a:rPr lang="en-GB" sz="2400" b="1" dirty="0"/>
              <a:t>how competencies, skills, and knowledge </a:t>
            </a:r>
            <a:br>
              <a:rPr lang="en-GB" sz="2400" b="1" dirty="0"/>
            </a:br>
            <a:r>
              <a:rPr lang="en-GB" sz="2400" b="1" dirty="0"/>
              <a:t>develop throughout a program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Visualizing these pathways helps identify </a:t>
            </a:r>
            <a:br>
              <a:rPr lang="en-GB" sz="2400" b="1" dirty="0"/>
            </a:br>
            <a:r>
              <a:rPr lang="en-GB" sz="2400" b="1" dirty="0"/>
              <a:t>areas for improvement and reveals coherence</a:t>
            </a:r>
            <a:br>
              <a:rPr lang="en-GB" sz="2400" b="1" dirty="0"/>
            </a:br>
            <a:r>
              <a:rPr lang="en-GB" sz="2400" b="1" dirty="0"/>
              <a:t>—or gaps—In the structure of the study program.</a:t>
            </a:r>
            <a:endParaRPr lang="en-GB" sz="2000" b="0" i="1" dirty="0">
              <a:effectLst/>
            </a:endParaRPr>
          </a:p>
          <a:p>
            <a:pPr fontAlgn="base">
              <a:lnSpc>
                <a:spcPts val="1950"/>
              </a:lnSpc>
            </a:pPr>
            <a:endParaRPr lang="en-GB" i="1" dirty="0"/>
          </a:p>
          <a:p>
            <a:pPr algn="r" fontAlgn="base">
              <a:lnSpc>
                <a:spcPts val="1950"/>
              </a:lnSpc>
            </a:pPr>
            <a:r>
              <a:rPr lang="en-GB" sz="1100" b="0" i="0" dirty="0">
                <a:effectLst/>
              </a:rPr>
              <a:t>From </a:t>
            </a:r>
            <a:r>
              <a:rPr lang="en-GB" sz="1100" b="0" dirty="0">
                <a:effectLst/>
              </a:rPr>
              <a:t>“Curriculum.” Merriam-</a:t>
            </a:r>
            <a:r>
              <a:rPr lang="en-GB" sz="1100" b="0" dirty="0" err="1">
                <a:effectLst/>
              </a:rPr>
              <a:t>Webster.com</a:t>
            </a:r>
            <a:r>
              <a:rPr lang="en-GB" sz="1100" b="0" dirty="0">
                <a:effectLst/>
              </a:rPr>
              <a:t> Dictionary, Merriam-Webster, https://</a:t>
            </a:r>
            <a:r>
              <a:rPr lang="en-GB" sz="1100" b="0" dirty="0" err="1">
                <a:effectLst/>
              </a:rPr>
              <a:t>www.merriam-webster.com</a:t>
            </a:r>
            <a:r>
              <a:rPr lang="en-GB" sz="1100" b="0" dirty="0">
                <a:effectLst/>
              </a:rPr>
              <a:t>/dictionary/curriculum. Accessed 30 Oct. 2024.</a:t>
            </a:r>
            <a:br>
              <a:rPr lang="en-GB" sz="1100" dirty="0"/>
            </a:br>
            <a:br>
              <a:rPr lang="en-GB" sz="1100" b="0" i="0" dirty="0">
                <a:effectLst/>
              </a:rPr>
            </a:br>
            <a:endParaRPr lang="en-GB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BAF4F-28D6-8E65-3C49-E4A34A87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16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999DE-6C7D-CE4C-9C42-4EF612974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FEE7B3EA-5B46-AE42-1A7D-52C5C2961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572" r="26783" b="-572"/>
          <a:stretch/>
        </p:blipFill>
        <p:spPr bwMode="auto">
          <a:xfrm>
            <a:off x="6814186" y="1954984"/>
            <a:ext cx="5288449" cy="434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4F994A-E085-135E-7377-95AB354D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/>
          <a:lstStyle/>
          <a:p>
            <a:r>
              <a:rPr lang="en-GB" dirty="0"/>
              <a:t>Curriculum lines</a:t>
            </a:r>
            <a:br>
              <a:rPr lang="en-GB" dirty="0"/>
            </a:br>
            <a:br>
              <a:rPr lang="en-GB" sz="500" dirty="0"/>
            </a:br>
            <a:r>
              <a:rPr lang="en-GB" sz="2000" b="0" dirty="0">
                <a:solidFill>
                  <a:srgbClr val="C1BDD7"/>
                </a:solidFill>
              </a:rPr>
              <a:t>Exercise instructions – Part 1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6CF3F-211A-B699-0A09-84269DC8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987" y="6446677"/>
            <a:ext cx="909837" cy="153888"/>
          </a:xfrm>
        </p:spPr>
        <p:txBody>
          <a:bodyPr/>
          <a:lstStyle/>
          <a:p>
            <a:fld id="{E90C1E0A-682D-40DC-B1EA-26C007FDC33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F3065410-15B7-5D04-A425-6480E2AA1C4A}"/>
              </a:ext>
            </a:extLst>
          </p:cNvPr>
          <p:cNvSpPr/>
          <p:nvPr/>
        </p:nvSpPr>
        <p:spPr bwMode="auto">
          <a:xfrm>
            <a:off x="985838" y="1711328"/>
            <a:ext cx="2876326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 panose="020F0502020204030203" pitchFamily="34" charset="77"/>
              </a:rPr>
              <a:t>SMALL GROUPS</a:t>
            </a:r>
            <a:endParaRPr kumimoji="0" lang="en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E7BDCBAD-B0D6-CF3C-F59F-B7CC5B28288C}"/>
              </a:ext>
            </a:extLst>
          </p:cNvPr>
          <p:cNvSpPr/>
          <p:nvPr/>
        </p:nvSpPr>
        <p:spPr bwMode="auto">
          <a:xfrm>
            <a:off x="4006180" y="1711328"/>
            <a:ext cx="1296144" cy="487313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20</a:t>
            </a: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 min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F228BA-7BFE-3896-32BA-A9C6D7FD5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77" y="2481549"/>
            <a:ext cx="5674393" cy="3935412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GB" sz="2400" b="1" dirty="0"/>
              <a:t>Choose a competency from the program-level of your Model for Digital Competencies and assign it a colour.  </a:t>
            </a:r>
            <a:br>
              <a:rPr lang="en-GB" sz="2400" b="1" dirty="0"/>
            </a:br>
            <a:r>
              <a:rPr lang="en-GB" dirty="0"/>
              <a:t>If you previously chose to draw on the </a:t>
            </a:r>
            <a:r>
              <a:rPr lang="en-GB" dirty="0" err="1"/>
              <a:t>DigComp</a:t>
            </a:r>
            <a:r>
              <a:rPr lang="en-GB" dirty="0"/>
              <a:t> 2.2 Framework, it may be easiest to use the colour of the competency category. </a:t>
            </a:r>
          </a:p>
          <a:p>
            <a:pPr>
              <a:spcAft>
                <a:spcPts val="1200"/>
              </a:spcAft>
              <a:buNone/>
            </a:pPr>
            <a:r>
              <a:rPr lang="en-GB" sz="2400" b="1" dirty="0"/>
              <a:t>Identify in which course(s) this competency is located </a:t>
            </a:r>
            <a:r>
              <a:rPr lang="en-GB" dirty="0"/>
              <a:t>by marking it with sticky notes</a:t>
            </a:r>
            <a:r>
              <a:rPr lang="en-GB" sz="2400" b="1" dirty="0"/>
              <a:t> </a:t>
            </a:r>
            <a:r>
              <a:rPr lang="en-GB" dirty="0"/>
              <a:t>in the course diagram. Remember to add extracurricular elements where relevant.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28A861-4BA4-B967-79A0-82EA9033E5CE}"/>
              </a:ext>
            </a:extLst>
          </p:cNvPr>
          <p:cNvSpPr/>
          <p:nvPr/>
        </p:nvSpPr>
        <p:spPr bwMode="auto">
          <a:xfrm>
            <a:off x="10414892" y="885875"/>
            <a:ext cx="2088232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EXERCISE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55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B185-4B6B-4396-D3CF-F55B5446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ABFAE6-2F8D-F701-8CEE-3D0D97BF20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190"/>
            <a:ext cx="12188825" cy="6916022"/>
          </a:xfrm>
        </p:spPr>
      </p:pic>
    </p:spTree>
    <p:extLst>
      <p:ext uri="{BB962C8B-B14F-4D97-AF65-F5344CB8AC3E}">
        <p14:creationId xmlns:p14="http://schemas.microsoft.com/office/powerpoint/2010/main" val="79144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E9D7A-6556-4B01-333E-D863C6459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FD079-16F4-62F8-65EF-BACC2E07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/>
          <a:lstStyle/>
          <a:p>
            <a:r>
              <a:rPr lang="en-GB" dirty="0"/>
              <a:t>Curriculum lines</a:t>
            </a:r>
            <a:br>
              <a:rPr lang="en-GB" dirty="0"/>
            </a:br>
            <a:br>
              <a:rPr lang="en-GB" sz="500" dirty="0"/>
            </a:br>
            <a:r>
              <a:rPr lang="en-GB" sz="2000" b="0" dirty="0">
                <a:solidFill>
                  <a:srgbClr val="C1BDD7"/>
                </a:solidFill>
              </a:rPr>
              <a:t>Exercise instructions - Part 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95626-3FE2-E033-B97B-822D9916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987" y="6446677"/>
            <a:ext cx="909837" cy="153888"/>
          </a:xfrm>
        </p:spPr>
        <p:txBody>
          <a:bodyPr/>
          <a:lstStyle/>
          <a:p>
            <a:fld id="{E90C1E0A-682D-40DC-B1EA-26C007FDC33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5734486E-9DF3-A87A-B19D-60809FFCB66C}"/>
              </a:ext>
            </a:extLst>
          </p:cNvPr>
          <p:cNvSpPr/>
          <p:nvPr/>
        </p:nvSpPr>
        <p:spPr bwMode="auto">
          <a:xfrm>
            <a:off x="985838" y="1711328"/>
            <a:ext cx="2876326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 panose="020F0502020204030203" pitchFamily="34" charset="77"/>
              </a:rPr>
              <a:t>SMALL GROUPS</a:t>
            </a:r>
            <a:endParaRPr kumimoji="0" lang="en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6387637D-77ED-97C4-90F6-7C26E7EC75D8}"/>
              </a:ext>
            </a:extLst>
          </p:cNvPr>
          <p:cNvSpPr/>
          <p:nvPr/>
        </p:nvSpPr>
        <p:spPr bwMode="auto">
          <a:xfrm>
            <a:off x="4006180" y="1711328"/>
            <a:ext cx="1296144" cy="487313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20</a:t>
            </a: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 min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352C2E-0270-A097-3757-4FB81B14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77" y="2481549"/>
            <a:ext cx="10220325" cy="39354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/>
              <a:t>Consider: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Are these competencies revisited in other courses? Are there prior courses that cover or should cover the same or similar topics?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 which course(s) could/should these competencies be revisited by students?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What connections or pathways do you see or wish to establish?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3C188-4469-C8ED-6136-61E7AD67A3E2}"/>
              </a:ext>
            </a:extLst>
          </p:cNvPr>
          <p:cNvSpPr/>
          <p:nvPr/>
        </p:nvSpPr>
        <p:spPr bwMode="auto">
          <a:xfrm>
            <a:off x="10414892" y="885875"/>
            <a:ext cx="2088232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EXERCISE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4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12F78-8BF3-5779-8EE8-8C4E60A5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724C08-4646-36EA-5C6F-112FF077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/>
          <a:lstStyle/>
          <a:p>
            <a:r>
              <a:rPr lang="en-GB" dirty="0"/>
              <a:t>Sharing back</a:t>
            </a:r>
            <a:br>
              <a:rPr lang="en-GB" dirty="0"/>
            </a:br>
            <a:br>
              <a:rPr lang="en-GB" sz="500" dirty="0"/>
            </a:br>
            <a:r>
              <a:rPr lang="en-GB" sz="2000" b="0" dirty="0">
                <a:solidFill>
                  <a:srgbClr val="C1BDD7"/>
                </a:solidFill>
              </a:rPr>
              <a:t>Curriculum lines Exercise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60A6E-AF09-EF0C-D97C-726508A6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987" y="6446677"/>
            <a:ext cx="909837" cy="153888"/>
          </a:xfrm>
        </p:spPr>
        <p:txBody>
          <a:bodyPr/>
          <a:lstStyle/>
          <a:p>
            <a:fld id="{E90C1E0A-682D-40DC-B1EA-26C007FDC33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F4C882-3BEB-BD0D-F5C8-2440EED6A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77" y="2481549"/>
            <a:ext cx="10220325" cy="3935412"/>
          </a:xfrm>
        </p:spPr>
        <p:txBody>
          <a:bodyPr/>
          <a:lstStyle/>
          <a:p>
            <a:r>
              <a:rPr lang="en-GB" sz="2400" dirty="0"/>
              <a:t>Share your insights with the group: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Where are competencies currently included in your program? </a:t>
            </a:r>
            <a:br>
              <a:rPr lang="en-GB" sz="2400" b="1" dirty="0"/>
            </a:br>
            <a:r>
              <a:rPr lang="en-GB" sz="2400" b="1" dirty="0"/>
              <a:t>Where are they missing?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Where might they benefit from more or less focus?</a:t>
            </a:r>
            <a:endParaRPr lang="en-GB" sz="2400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Discuss possible curriculum changes, including new electives or extracurricular opportunities.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EEB71195-7A79-9010-5F8E-D6BAB835228B}"/>
              </a:ext>
            </a:extLst>
          </p:cNvPr>
          <p:cNvSpPr/>
          <p:nvPr/>
        </p:nvSpPr>
        <p:spPr bwMode="auto">
          <a:xfrm>
            <a:off x="985838" y="1711328"/>
            <a:ext cx="1868214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 panose="020F0502020204030203" pitchFamily="34" charset="77"/>
              </a:rPr>
              <a:t>GROUP</a:t>
            </a:r>
            <a:endParaRPr kumimoji="0" lang="en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5EA75D2D-8582-62CC-16EA-54C2ABD9D455}"/>
              </a:ext>
            </a:extLst>
          </p:cNvPr>
          <p:cNvSpPr/>
          <p:nvPr/>
        </p:nvSpPr>
        <p:spPr bwMode="auto">
          <a:xfrm>
            <a:off x="2998068" y="1711328"/>
            <a:ext cx="1296144" cy="487313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10</a:t>
            </a: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 min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60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E83A-8E60-EC3D-4F28-BDADC20A8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C4020C-40FE-3342-738F-DC4A47B8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/>
          <a:lstStyle/>
          <a:p>
            <a:r>
              <a:rPr lang="en-GB" dirty="0"/>
              <a:t>Initiatives, Barriers, and 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D12EAE-05A0-81A2-A8B7-46924984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987" y="6446677"/>
            <a:ext cx="909837" cy="153888"/>
          </a:xfrm>
        </p:spPr>
        <p:txBody>
          <a:bodyPr/>
          <a:lstStyle/>
          <a:p>
            <a:fld id="{E90C1E0A-682D-40DC-B1EA-26C007FDC33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29B98D9-BF3F-323E-C4BA-F1630499EE23}"/>
              </a:ext>
            </a:extLst>
          </p:cNvPr>
          <p:cNvSpPr/>
          <p:nvPr/>
        </p:nvSpPr>
        <p:spPr bwMode="auto">
          <a:xfrm>
            <a:off x="10414892" y="885875"/>
            <a:ext cx="2088232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EXERCISE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6122B-4187-3C7A-85E4-8BFC0C846497}"/>
              </a:ext>
            </a:extLst>
          </p:cNvPr>
          <p:cNvSpPr txBox="1"/>
          <p:nvPr/>
        </p:nvSpPr>
        <p:spPr>
          <a:xfrm>
            <a:off x="985838" y="2536781"/>
            <a:ext cx="9429054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>
                <a:latin typeface="Lato" panose="020F0502020204030203" pitchFamily="34" charset="77"/>
              </a:rPr>
              <a:t>Based on insights from the curriculum review, suggest ways to integrate/revise competencies into the program (e.g., new topics, activities, courses, or electives). Consider: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F0502020204030203" pitchFamily="34" charset="77"/>
              </a:rPr>
              <a:t>Current Barriers</a:t>
            </a:r>
            <a:r>
              <a:rPr lang="en-GB" sz="2400" dirty="0">
                <a:latin typeface="Lato" panose="020F0502020204030203" pitchFamily="34" charset="77"/>
              </a:rPr>
              <a:t>: What challenges might arise, like limited faculty expertise or lack resources?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F0502020204030203" pitchFamily="34" charset="77"/>
              </a:rPr>
              <a:t>Potential Solutions</a:t>
            </a:r>
            <a:r>
              <a:rPr lang="en-GB" sz="2400" dirty="0">
                <a:latin typeface="Lato" panose="020F0502020204030203" pitchFamily="34" charset="77"/>
              </a:rPr>
              <a:t>: How could you address these challenges, such as through faculty training or curriculum updates?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latin typeface="Lato" panose="020F0502020204030203" pitchFamily="34" charset="77"/>
              </a:rPr>
              <a:t>Document your discussion in the Initiatives Handout </a:t>
            </a:r>
            <a:r>
              <a:rPr lang="en-GB" sz="2400" dirty="0">
                <a:latin typeface="Lato" panose="020F0502020204030203" pitchFamily="34" charset="77"/>
              </a:rPr>
              <a:t>(see next slide).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GB" sz="2000" dirty="0"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GB" sz="2000" dirty="0"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GB" sz="2000" dirty="0"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GB" sz="2000" dirty="0">
              <a:latin typeface="Lato" panose="020F0502020204030203" pitchFamily="34" charset="77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E4829F56-B7E3-ACE0-9EB6-637E3D021FA1}"/>
              </a:ext>
            </a:extLst>
          </p:cNvPr>
          <p:cNvSpPr/>
          <p:nvPr/>
        </p:nvSpPr>
        <p:spPr bwMode="auto">
          <a:xfrm>
            <a:off x="985838" y="1711328"/>
            <a:ext cx="2876326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 panose="020F0502020204030203" pitchFamily="34" charset="77"/>
              </a:rPr>
              <a:t>SMALL GROUPS</a:t>
            </a:r>
            <a:endParaRPr kumimoji="0" lang="en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3B407DB7-479E-EDEF-B67D-4FF8E10CA813}"/>
              </a:ext>
            </a:extLst>
          </p:cNvPr>
          <p:cNvSpPr/>
          <p:nvPr/>
        </p:nvSpPr>
        <p:spPr bwMode="auto">
          <a:xfrm>
            <a:off x="4006180" y="1711328"/>
            <a:ext cx="1296144" cy="487313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20</a:t>
            </a: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 min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56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/>
          <a:lstStyle/>
          <a:p>
            <a:r>
              <a:rPr lang="en-GB" dirty="0"/>
              <a:t>Initiatives, Barriers, and Solutions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224CC-7264-CE8B-C0FB-E224672A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987" y="6446677"/>
            <a:ext cx="909837" cy="153888"/>
          </a:xfrm>
        </p:spPr>
        <p:txBody>
          <a:bodyPr/>
          <a:lstStyle/>
          <a:p>
            <a:fld id="{E90C1E0A-682D-40DC-B1EA-26C007FDC33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18DC9B-0E61-D944-80DB-416B92CB8503}"/>
              </a:ext>
            </a:extLst>
          </p:cNvPr>
          <p:cNvSpPr/>
          <p:nvPr/>
        </p:nvSpPr>
        <p:spPr bwMode="auto">
          <a:xfrm>
            <a:off x="10414892" y="885875"/>
            <a:ext cx="2088232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EXERCISE 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B066F17-40A7-825B-01AA-1D1E39845E98}"/>
              </a:ext>
            </a:extLst>
          </p:cNvPr>
          <p:cNvSpPr/>
          <p:nvPr/>
        </p:nvSpPr>
        <p:spPr bwMode="auto">
          <a:xfrm>
            <a:off x="985838" y="1711328"/>
            <a:ext cx="2876326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 panose="020F0502020204030203" pitchFamily="34" charset="77"/>
              </a:rPr>
              <a:t>SMALL GROUPS</a:t>
            </a:r>
            <a:endParaRPr kumimoji="0" lang="en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49071604-D880-3D65-79EE-FB3CB6AC604A}"/>
              </a:ext>
            </a:extLst>
          </p:cNvPr>
          <p:cNvSpPr/>
          <p:nvPr/>
        </p:nvSpPr>
        <p:spPr bwMode="auto">
          <a:xfrm>
            <a:off x="4006180" y="1711328"/>
            <a:ext cx="1296144" cy="487313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20</a:t>
            </a: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 min</a:t>
            </a:r>
          </a:p>
        </p:txBody>
      </p:sp>
      <p:pic>
        <p:nvPicPr>
          <p:cNvPr id="7" name="Content Placeholder 15" descr="A diagram of barriers and possible&#10;&#10;Description automatically generated">
            <a:extLst>
              <a:ext uri="{FF2B5EF4-FFF2-40B4-BE49-F238E27FC236}">
                <a16:creationId xmlns:a16="http://schemas.microsoft.com/office/drawing/2014/main" id="{006ABAA3-3EB4-1851-CA47-0A76F6168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0"/>
          <a:stretch/>
        </p:blipFill>
        <p:spPr bwMode="auto">
          <a:xfrm>
            <a:off x="500392" y="2485071"/>
            <a:ext cx="9914500" cy="346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084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62327-2AB4-867A-13A3-1E4536D09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B9F9D8-DCDA-36D4-AA27-33AD73B9129B}"/>
              </a:ext>
            </a:extLst>
          </p:cNvPr>
          <p:cNvSpPr/>
          <p:nvPr/>
        </p:nvSpPr>
        <p:spPr bwMode="auto">
          <a:xfrm>
            <a:off x="-9005" y="4859179"/>
            <a:ext cx="11134973" cy="801812"/>
          </a:xfrm>
          <a:prstGeom prst="rect">
            <a:avLst/>
          </a:prstGeom>
          <a:solidFill>
            <a:srgbClr val="EDEBF4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94800" lvl="1">
              <a:lnSpc>
                <a:spcPct val="100000"/>
              </a:lnSpc>
              <a:spcAft>
                <a:spcPts val="2400"/>
              </a:spcAft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77"/>
              </a:rPr>
              <a:t>Workshop 2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AF168-7F2F-B588-8FB9-9BA1C8D50E3E}"/>
              </a:ext>
            </a:extLst>
          </p:cNvPr>
          <p:cNvSpPr/>
          <p:nvPr/>
        </p:nvSpPr>
        <p:spPr bwMode="auto">
          <a:xfrm>
            <a:off x="-1" y="1958975"/>
            <a:ext cx="11116967" cy="2766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180000" rIns="180000" bIns="18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94800" lvl="1">
              <a:lnSpc>
                <a:spcPct val="100000"/>
              </a:lnSpc>
              <a:spcAft>
                <a:spcPts val="2400"/>
              </a:spcAft>
            </a:pPr>
            <a:r>
              <a:rPr lang="en-GB" sz="2000" b="1" dirty="0">
                <a:latin typeface="Lato" panose="020F0502020204030203" pitchFamily="34" charset="77"/>
              </a:rPr>
              <a:t>Workshop 1</a:t>
            </a:r>
          </a:p>
          <a:p>
            <a:pPr marL="10377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Lato" panose="020F0502020204030203" pitchFamily="34" charset="77"/>
              </a:rPr>
              <a:t>Brainstorm and identify relevant subject-specific digital </a:t>
            </a:r>
            <a:br>
              <a:rPr lang="en-GB" sz="2000" b="1" dirty="0">
                <a:latin typeface="Lato" panose="020F0502020204030203" pitchFamily="34" charset="77"/>
              </a:rPr>
            </a:br>
            <a:r>
              <a:rPr lang="en-GB" sz="2000" b="1" dirty="0">
                <a:latin typeface="Lato" panose="020F0502020204030203" pitchFamily="34" charset="77"/>
              </a:rPr>
              <a:t>competencies </a:t>
            </a:r>
            <a:r>
              <a:rPr lang="en-GB" sz="2000" dirty="0">
                <a:latin typeface="Lato" panose="020F0502020204030203" pitchFamily="34" charset="77"/>
              </a:rPr>
              <a:t>for future graduates from your degree program. </a:t>
            </a:r>
          </a:p>
          <a:p>
            <a:pPr marL="10377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Lato" panose="020F0502020204030203" pitchFamily="34" charset="77"/>
              </a:rPr>
              <a:t>Categorise competencies </a:t>
            </a:r>
            <a:r>
              <a:rPr lang="en-GB" sz="2000" dirty="0">
                <a:latin typeface="Lato" panose="020F0502020204030203" pitchFamily="34" charset="77"/>
              </a:rPr>
              <a:t>in meaningful clusters.</a:t>
            </a:r>
            <a:endParaRPr lang="en-GB" sz="2000" b="1" dirty="0">
              <a:latin typeface="Lato" panose="020F0502020204030203" pitchFamily="34" charset="77"/>
            </a:endParaRPr>
          </a:p>
          <a:p>
            <a:pPr marL="10377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Lato" panose="020F0502020204030203" pitchFamily="34" charset="77"/>
              </a:rPr>
              <a:t>Formulate suggestions for a shared subject-specific digital </a:t>
            </a:r>
            <a:br>
              <a:rPr lang="en-GB" sz="2000" b="1" dirty="0">
                <a:latin typeface="Lato" panose="020F0502020204030203" pitchFamily="34" charset="77"/>
              </a:rPr>
            </a:br>
            <a:r>
              <a:rPr lang="en-GB" sz="2000" b="1" dirty="0">
                <a:latin typeface="Lato" panose="020F0502020204030203" pitchFamily="34" charset="77"/>
              </a:rPr>
              <a:t>competency profile </a:t>
            </a:r>
            <a:r>
              <a:rPr lang="en-GB" sz="2000" dirty="0">
                <a:latin typeface="Lato" panose="020F0502020204030203" pitchFamily="34" charset="77"/>
              </a:rPr>
              <a:t>for the degree program.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8E97A1-C414-E86F-45C4-384B41D6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 anchor="b"/>
          <a:lstStyle/>
          <a:p>
            <a:r>
              <a:rPr lang="en-GB" dirty="0"/>
              <a:t>Previously…</a:t>
            </a:r>
            <a:br>
              <a:rPr lang="en-GB" dirty="0"/>
            </a:br>
            <a:br>
              <a:rPr lang="en-GB" sz="500" dirty="0"/>
            </a:br>
            <a:br>
              <a:rPr lang="en-GB" sz="500" dirty="0"/>
            </a:br>
            <a:r>
              <a:rPr lang="en-GB" sz="2000" b="0" dirty="0">
                <a:solidFill>
                  <a:srgbClr val="C1BDD7"/>
                </a:solidFill>
              </a:rPr>
              <a:t>Workshop 1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0BD0A05E-31BE-AEB1-E34C-8C7B75AF87D6}"/>
              </a:ext>
            </a:extLst>
          </p:cNvPr>
          <p:cNvSpPr/>
          <p:nvPr/>
        </p:nvSpPr>
        <p:spPr bwMode="auto">
          <a:xfrm rot="5400000">
            <a:off x="9355843" y="3720101"/>
            <a:ext cx="3846288" cy="324038"/>
          </a:xfrm>
          <a:prstGeom prst="homePlate">
            <a:avLst/>
          </a:prstGeom>
          <a:solidFill>
            <a:srgbClr val="C1BDD7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600" dirty="0">
                <a:solidFill>
                  <a:schemeClr val="bg1"/>
                </a:solidFill>
                <a:latin typeface="Lato" panose="020F0502020204030203" pitchFamily="34" charset="77"/>
              </a:rPr>
              <a:t>PROGRESSION</a:t>
            </a:r>
            <a:endParaRPr kumimoji="0" lang="en-DK" sz="160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51E57A-5C10-D656-81FF-4E3A9899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55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1909A-76E5-BF4C-1EF1-CE0812CE9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E4A0E4-953D-3135-DB4B-9618F7D1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Sharing your discussions</a:t>
            </a:r>
            <a:br>
              <a:rPr lang="en-GB" dirty="0">
                <a:solidFill>
                  <a:srgbClr val="625A9A"/>
                </a:solidFill>
              </a:rPr>
            </a:br>
            <a:br>
              <a:rPr lang="en-GB" sz="500" dirty="0">
                <a:solidFill>
                  <a:srgbClr val="625A9A"/>
                </a:solidFill>
              </a:rPr>
            </a:br>
            <a:r>
              <a:rPr lang="en-GB" sz="2000" b="0" dirty="0">
                <a:solidFill>
                  <a:srgbClr val="C1BDD7"/>
                </a:solidFill>
              </a:rPr>
              <a:t>Initiatives, Barriers, and Solutions</a:t>
            </a:r>
            <a:endParaRPr lang="en-GB" sz="2000" dirty="0">
              <a:solidFill>
                <a:srgbClr val="C1BDD7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A45E71-25B3-2CCF-24F9-9B18CF7A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987" y="6446677"/>
            <a:ext cx="909837" cy="153888"/>
          </a:xfrm>
        </p:spPr>
        <p:txBody>
          <a:bodyPr/>
          <a:lstStyle/>
          <a:p>
            <a:fld id="{E90C1E0A-682D-40DC-B1EA-26C007FDC33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0FB43F-5792-D7A6-4D59-F4D965B7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77" y="2481549"/>
            <a:ext cx="10220325" cy="3935412"/>
          </a:xfrm>
        </p:spPr>
        <p:txBody>
          <a:bodyPr/>
          <a:lstStyle/>
          <a:p>
            <a:r>
              <a:rPr lang="en-GB" sz="2400" dirty="0"/>
              <a:t>Share your key initiatives with the group: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Which initiative could be implemented right away?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Which one might be better suited for a longer-term goal?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Document any new challenges and potential solutions that come up during the discussion.</a:t>
            </a:r>
          </a:p>
          <a:p>
            <a:pPr>
              <a:buNone/>
            </a:pPr>
            <a:endParaRPr lang="en-GB" sz="2400" dirty="0"/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BDECF5C-F0E5-D9AB-4EAF-9432DC9D4AFF}"/>
              </a:ext>
            </a:extLst>
          </p:cNvPr>
          <p:cNvSpPr/>
          <p:nvPr/>
        </p:nvSpPr>
        <p:spPr bwMode="auto">
          <a:xfrm>
            <a:off x="985838" y="1711328"/>
            <a:ext cx="1868214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 panose="020F0502020204030203" pitchFamily="34" charset="77"/>
              </a:rPr>
              <a:t>GROUP</a:t>
            </a:r>
            <a:endParaRPr kumimoji="0" lang="en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B3D0F314-DFBE-D943-EB14-D4B71C5EC0C5}"/>
              </a:ext>
            </a:extLst>
          </p:cNvPr>
          <p:cNvSpPr/>
          <p:nvPr/>
        </p:nvSpPr>
        <p:spPr bwMode="auto">
          <a:xfrm>
            <a:off x="2998068" y="1711328"/>
            <a:ext cx="1296144" cy="487313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10</a:t>
            </a: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9FB45A-5CD2-3D99-3C6E-35DFE742E3C4}"/>
              </a:ext>
            </a:extLst>
          </p:cNvPr>
          <p:cNvSpPr/>
          <p:nvPr/>
        </p:nvSpPr>
        <p:spPr bwMode="auto">
          <a:xfrm>
            <a:off x="10414892" y="885875"/>
            <a:ext cx="2088232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EXERCISE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3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Lato"/>
                <a:ea typeface="Lato"/>
                <a:cs typeface="Lato"/>
              </a:rPr>
              <a:t>Summarising Workshop &amp; next steps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81931A3-2F1C-BD86-BE52-E6EAB92BC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2536781"/>
            <a:ext cx="10149134" cy="3556514"/>
          </a:xfrm>
        </p:spPr>
        <p:txBody>
          <a:bodyPr/>
          <a:lstStyle/>
          <a:p>
            <a:pPr>
              <a:buNone/>
            </a:pPr>
            <a:r>
              <a:rPr lang="en-GB" sz="2400" b="1" dirty="0">
                <a:solidFill>
                  <a:srgbClr val="212121"/>
                </a:solidFill>
                <a:latin typeface="Lato"/>
                <a:ea typeface="Lato"/>
                <a:cs typeface="Lato"/>
              </a:rPr>
              <a:t>Decide on at least one initiative to try out and experiment with.</a:t>
            </a:r>
          </a:p>
          <a:p>
            <a:pPr marL="774900" lvl="1" indent="-342900"/>
            <a:r>
              <a:rPr lang="en-GB" sz="2400" dirty="0">
                <a:solidFill>
                  <a:srgbClr val="212121"/>
                </a:solidFill>
                <a:latin typeface="Lato"/>
                <a:ea typeface="Lato"/>
                <a:cs typeface="Lato"/>
              </a:rPr>
              <a:t>What do you need to get in place to get started? </a:t>
            </a:r>
          </a:p>
          <a:p>
            <a:pPr marL="774900" lvl="1" indent="-342900"/>
            <a:r>
              <a:rPr lang="en-GB" sz="2400" dirty="0">
                <a:solidFill>
                  <a:srgbClr val="212121"/>
                </a:solidFill>
                <a:latin typeface="Lato"/>
                <a:ea typeface="Lato"/>
                <a:cs typeface="Lato"/>
              </a:rPr>
              <a:t>Consider involving your larger academic community </a:t>
            </a:r>
            <a:br>
              <a:rPr lang="en-GB" sz="2400" dirty="0">
                <a:solidFill>
                  <a:srgbClr val="212121"/>
                </a:solidFill>
                <a:latin typeface="Lato"/>
                <a:ea typeface="Lato"/>
                <a:cs typeface="Lato"/>
              </a:rPr>
            </a:br>
            <a:r>
              <a:rPr lang="en-GB" sz="2400" dirty="0">
                <a:solidFill>
                  <a:srgbClr val="212121"/>
                </a:solidFill>
                <a:latin typeface="Lato"/>
                <a:ea typeface="Lato"/>
                <a:cs typeface="Lato"/>
              </a:rPr>
              <a:t>(e.g., students, colleagues, or other stakeholders). How could you include them and/or draw on their feedback, knowledge, etc. </a:t>
            </a:r>
          </a:p>
          <a:p>
            <a:pPr>
              <a:buNone/>
            </a:pPr>
            <a:endParaRPr lang="en-GB" sz="2400" b="1" dirty="0">
              <a:solidFill>
                <a:srgbClr val="212121"/>
              </a:solidFill>
              <a:latin typeface="Lato"/>
              <a:ea typeface="Lato"/>
              <a:cs typeface="Lato"/>
            </a:endParaRPr>
          </a:p>
          <a:p>
            <a:pPr>
              <a:buNone/>
            </a:pPr>
            <a:endParaRPr lang="en-GB" sz="2400" b="1" i="0" dirty="0">
              <a:solidFill>
                <a:srgbClr val="212121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E371C-4014-FB0C-D85D-0D8B2C2D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6FC41332-9A60-1BF4-C24B-1E3749370517}"/>
              </a:ext>
            </a:extLst>
          </p:cNvPr>
          <p:cNvSpPr/>
          <p:nvPr/>
        </p:nvSpPr>
        <p:spPr bwMode="auto">
          <a:xfrm>
            <a:off x="985838" y="1711328"/>
            <a:ext cx="1868214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 panose="020F0502020204030203" pitchFamily="34" charset="77"/>
              </a:rPr>
              <a:t>GROUP</a:t>
            </a:r>
            <a:endParaRPr kumimoji="0" lang="en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84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988F7-7F8A-67DC-DE10-6AF29C104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F74227-1272-5B34-10B8-7766CF371C57}"/>
              </a:ext>
            </a:extLst>
          </p:cNvPr>
          <p:cNvSpPr/>
          <p:nvPr/>
        </p:nvSpPr>
        <p:spPr bwMode="auto">
          <a:xfrm>
            <a:off x="0" y="2924944"/>
            <a:ext cx="11134973" cy="2520280"/>
          </a:xfrm>
          <a:prstGeom prst="rect">
            <a:avLst/>
          </a:prstGeom>
          <a:solidFill>
            <a:srgbClr val="EDEBF4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180000" rIns="180000" bIns="18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94800" lvl="1">
              <a:lnSpc>
                <a:spcPct val="100000"/>
              </a:lnSpc>
              <a:spcAft>
                <a:spcPts val="2400"/>
              </a:spcAft>
            </a:pPr>
            <a:r>
              <a:rPr lang="en-GB" sz="2000" b="1" dirty="0">
                <a:latin typeface="Lato" panose="020F0502020204030203" pitchFamily="34" charset="77"/>
              </a:rPr>
              <a:t>Workshop 2</a:t>
            </a:r>
          </a:p>
          <a:p>
            <a:pPr marL="10377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Lato" panose="020F0502020204030203" pitchFamily="34" charset="77"/>
              </a:rPr>
              <a:t>Explore opportunities  to integrate digital competencies </a:t>
            </a:r>
            <a:r>
              <a:rPr lang="en-GB" sz="2000" dirty="0">
                <a:latin typeface="Lato" panose="020F0502020204030203" pitchFamily="34" charset="77"/>
              </a:rPr>
              <a:t>into your programme.  </a:t>
            </a:r>
          </a:p>
          <a:p>
            <a:pPr marL="10377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77"/>
              </a:rPr>
              <a:t>Learn about </a:t>
            </a:r>
            <a:r>
              <a:rPr lang="en-GB" sz="2000" b="1" dirty="0">
                <a:latin typeface="Lato" panose="020F0502020204030203" pitchFamily="34" charset="77"/>
              </a:rPr>
              <a:t>different curriculum approaches</a:t>
            </a:r>
            <a:r>
              <a:rPr lang="en-GB" sz="2000" dirty="0">
                <a:latin typeface="Lato" panose="020F0502020204030203" pitchFamily="34" charset="77"/>
              </a:rPr>
              <a:t>. </a:t>
            </a:r>
          </a:p>
          <a:p>
            <a:pPr marL="10377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Lato" panose="020F0502020204030203" pitchFamily="34" charset="77"/>
              </a:rPr>
              <a:t>Identify initiatives for implementation, assess potential obstacles, and develop strategies to overcome them</a:t>
            </a:r>
            <a:r>
              <a:rPr lang="en-GB" sz="2000" dirty="0">
                <a:latin typeface="Lato" panose="020F0502020204030203" pitchFamily="34" charset="77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7CBD3D-2105-DEB8-40ED-0BC37920D572}"/>
              </a:ext>
            </a:extLst>
          </p:cNvPr>
          <p:cNvSpPr/>
          <p:nvPr/>
        </p:nvSpPr>
        <p:spPr bwMode="auto">
          <a:xfrm>
            <a:off x="-1" y="1958975"/>
            <a:ext cx="11116967" cy="801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94800" lvl="1"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77"/>
              </a:rPr>
              <a:t>Workshop 1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0E07EB-430A-6A2E-E7DD-D7B3D6F3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 anchor="b"/>
          <a:lstStyle/>
          <a:p>
            <a:r>
              <a:rPr lang="en-GB" dirty="0"/>
              <a:t>Aim of this workshop</a:t>
            </a:r>
            <a:br>
              <a:rPr lang="en-GB" dirty="0"/>
            </a:br>
            <a:br>
              <a:rPr lang="en-GB" sz="500" dirty="0"/>
            </a:br>
            <a:br>
              <a:rPr lang="en-GB" sz="500" dirty="0"/>
            </a:br>
            <a:r>
              <a:rPr lang="en-GB" sz="2000" b="0" dirty="0">
                <a:solidFill>
                  <a:srgbClr val="C1BDD7"/>
                </a:solidFill>
              </a:rPr>
              <a:t>Workshop 2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676AAD-5B82-1B0B-53A3-5968F1C2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3349A98E-4A1C-4333-B6F1-F59F00CBC632}"/>
              </a:ext>
            </a:extLst>
          </p:cNvPr>
          <p:cNvSpPr/>
          <p:nvPr/>
        </p:nvSpPr>
        <p:spPr bwMode="auto">
          <a:xfrm rot="5400000">
            <a:off x="9355843" y="3720101"/>
            <a:ext cx="3846288" cy="324038"/>
          </a:xfrm>
          <a:prstGeom prst="homePlate">
            <a:avLst/>
          </a:prstGeom>
          <a:solidFill>
            <a:srgbClr val="C1BDD7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600" dirty="0">
                <a:solidFill>
                  <a:schemeClr val="bg1"/>
                </a:solidFill>
                <a:latin typeface="Lato" panose="020F0502020204030203" pitchFamily="34" charset="77"/>
              </a:rPr>
              <a:t>PROGRESSION</a:t>
            </a:r>
            <a:endParaRPr kumimoji="0" lang="en-DK" sz="160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0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A9100-A54B-C17D-E01D-DB0F5458A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DACF7C-4E86-6600-83D9-34DDEC98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Revisiting Workshop 1</a:t>
            </a:r>
            <a:br>
              <a:rPr lang="en-GB" dirty="0"/>
            </a:br>
            <a:br>
              <a:rPr lang="en-GB" sz="500" dirty="0"/>
            </a:br>
            <a:r>
              <a:rPr lang="en-GB" sz="2000" b="0" dirty="0">
                <a:solidFill>
                  <a:srgbClr val="C1BDD7"/>
                </a:solidFill>
              </a:rPr>
              <a:t>model for Digital Competencies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2BD84D-17DA-2C3E-4FD4-45179A21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2780927"/>
            <a:ext cx="8060902" cy="3113459"/>
          </a:xfrm>
        </p:spPr>
        <p:txBody>
          <a:bodyPr>
            <a:noAutofit/>
          </a:bodyPr>
          <a:lstStyle/>
          <a:p>
            <a:r>
              <a:rPr lang="en-GB" sz="2400" b="1" dirty="0"/>
              <a:t>Revisit the Model for Digital Competencies you developed during Workshop 1. Reflect on the following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Have any new insights emerged since the first workshop?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Are there any skills/competencies that need to be added, removed, or revised?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Are certain digital competencies more critical or applicable to your specific program compared to others?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FDAED-DBE0-9FAB-1CB3-0A8CB685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6CE6E6-D853-E985-0BA2-7122A8F30554}"/>
              </a:ext>
            </a:extLst>
          </p:cNvPr>
          <p:cNvSpPr/>
          <p:nvPr/>
        </p:nvSpPr>
        <p:spPr bwMode="auto">
          <a:xfrm>
            <a:off x="9478788" y="885875"/>
            <a:ext cx="3024336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GETTING STARTED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71A0941F-4344-3CDF-9525-1C52D34E9E5D}"/>
              </a:ext>
            </a:extLst>
          </p:cNvPr>
          <p:cNvSpPr/>
          <p:nvPr/>
        </p:nvSpPr>
        <p:spPr bwMode="auto">
          <a:xfrm>
            <a:off x="985838" y="1711328"/>
            <a:ext cx="1868214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 panose="020F0502020204030203" pitchFamily="34" charset="77"/>
              </a:rPr>
              <a:t>PAIR</a:t>
            </a:r>
            <a:endParaRPr kumimoji="0" lang="en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039FFAF4-1A1D-88C2-A158-E555911BECA2}"/>
              </a:ext>
            </a:extLst>
          </p:cNvPr>
          <p:cNvSpPr/>
          <p:nvPr/>
        </p:nvSpPr>
        <p:spPr bwMode="auto">
          <a:xfrm>
            <a:off x="2998068" y="1711328"/>
            <a:ext cx="1296144" cy="487313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10</a:t>
            </a: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 min</a:t>
            </a:r>
          </a:p>
        </p:txBody>
      </p:sp>
      <p:pic>
        <p:nvPicPr>
          <p:cNvPr id="9" name="Picture 8" descr="A computer screen with several notes&#10;&#10;Description automatically generated with medium confidence">
            <a:extLst>
              <a:ext uri="{FF2B5EF4-FFF2-40B4-BE49-F238E27FC236}">
                <a16:creationId xmlns:a16="http://schemas.microsoft.com/office/drawing/2014/main" id="{8F270EFC-F045-5463-DAF9-2BE88EAC2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0" t="4748" r="24629" b="41253"/>
          <a:stretch/>
        </p:blipFill>
        <p:spPr>
          <a:xfrm>
            <a:off x="9477355" y="2787388"/>
            <a:ext cx="2711469" cy="2952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47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0D890-6D61-AC43-8532-5211B847E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75BBA-5C4C-A25A-920F-F132BB70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315913"/>
            <a:ext cx="10220326" cy="1057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Revisiting Workshop 1</a:t>
            </a:r>
            <a:br>
              <a:rPr lang="en-GB" dirty="0"/>
            </a:br>
            <a:br>
              <a:rPr lang="en-GB" sz="500" dirty="0"/>
            </a:br>
            <a:r>
              <a:rPr lang="en-GB" sz="2000" b="0" dirty="0">
                <a:solidFill>
                  <a:srgbClr val="C1BDD7"/>
                </a:solidFill>
              </a:rPr>
              <a:t>model for Digital Competencies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4CC47-A1C8-54CE-34EB-8BD3B06DB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2780927"/>
            <a:ext cx="6188693" cy="3113459"/>
          </a:xfrm>
        </p:spPr>
        <p:txBody>
          <a:bodyPr>
            <a:noAutofit/>
          </a:bodyPr>
          <a:lstStyle/>
          <a:p>
            <a:r>
              <a:rPr lang="en-GB" sz="2400" b="1" dirty="0"/>
              <a:t>Share with the whole group: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Highlight one or two things you've added or removed from your </a:t>
            </a:r>
            <a:r>
              <a:rPr lang="en-GB" sz="2400" b="1" dirty="0"/>
              <a:t>Model for Digital Competencies</a:t>
            </a:r>
            <a:r>
              <a:rPr lang="en-GB" sz="2400" dirty="0"/>
              <a:t>? </a:t>
            </a:r>
          </a:p>
          <a:p>
            <a:endParaRPr lang="en-DK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D3296-91CC-414B-1CF0-5AC4DED2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F8CA9F-3042-A64F-C401-C04C86496E19}"/>
              </a:ext>
            </a:extLst>
          </p:cNvPr>
          <p:cNvSpPr/>
          <p:nvPr/>
        </p:nvSpPr>
        <p:spPr bwMode="auto">
          <a:xfrm>
            <a:off x="9478788" y="885875"/>
            <a:ext cx="3024336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GETTING STARTED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41BABAD1-548C-97BF-FAF0-98CFA01F6037}"/>
              </a:ext>
            </a:extLst>
          </p:cNvPr>
          <p:cNvSpPr/>
          <p:nvPr/>
        </p:nvSpPr>
        <p:spPr bwMode="auto">
          <a:xfrm>
            <a:off x="985838" y="1711328"/>
            <a:ext cx="1868214" cy="487313"/>
          </a:xfrm>
          <a:prstGeom prst="roundRect">
            <a:avLst/>
          </a:prstGeom>
          <a:solidFill>
            <a:srgbClr val="625A9A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 panose="020F0502020204030203" pitchFamily="34" charset="77"/>
              </a:rPr>
              <a:t>GROUP</a:t>
            </a:r>
            <a:endParaRPr kumimoji="0" lang="en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pic>
        <p:nvPicPr>
          <p:cNvPr id="9" name="Picture 8" descr="A computer screen with several notes&#10;&#10;Description automatically generated with medium confidence">
            <a:extLst>
              <a:ext uri="{FF2B5EF4-FFF2-40B4-BE49-F238E27FC236}">
                <a16:creationId xmlns:a16="http://schemas.microsoft.com/office/drawing/2014/main" id="{ACE6465D-FEB4-BEBF-FF42-16C07442B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0" t="4748" r="24629" b="41253"/>
          <a:stretch/>
        </p:blipFill>
        <p:spPr>
          <a:xfrm>
            <a:off x="9477355" y="2787388"/>
            <a:ext cx="2711469" cy="2952329"/>
          </a:xfrm>
          <a:prstGeom prst="rect">
            <a:avLst/>
          </a:prstGeom>
        </p:spPr>
      </p:pic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51E0D6C0-92DF-2D09-6AF0-E6189C1C3353}"/>
              </a:ext>
            </a:extLst>
          </p:cNvPr>
          <p:cNvSpPr/>
          <p:nvPr/>
        </p:nvSpPr>
        <p:spPr bwMode="auto">
          <a:xfrm>
            <a:off x="2998068" y="1711328"/>
            <a:ext cx="1296144" cy="487313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DK" sz="20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10</a:t>
            </a:r>
            <a:r>
              <a:rPr kumimoji="0" lang="en-DK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"/>
                <a:ea typeface="Lato"/>
                <a:cs typeface="Lato"/>
              </a:rPr>
              <a:t> min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0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B6D2-2EF2-E6C4-1B2F-00E942CE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Curriculum design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6B1A-A192-A9FB-930E-266E5AB3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284" y="1958975"/>
            <a:ext cx="6552728" cy="3935412"/>
          </a:xfrm>
        </p:spPr>
        <p:txBody>
          <a:bodyPr/>
          <a:lstStyle/>
          <a:p>
            <a:pPr>
              <a:buNone/>
            </a:pPr>
            <a:r>
              <a:rPr lang="en-GB" sz="2400" dirty="0"/>
              <a:t>There are several ways to integrate (digital) competencies into your curriculum, each with </a:t>
            </a:r>
            <a:br>
              <a:rPr lang="en-GB" sz="2400" dirty="0"/>
            </a:br>
            <a:r>
              <a:rPr lang="en-GB" sz="2400" dirty="0"/>
              <a:t>its own advantages and challenges. </a:t>
            </a:r>
          </a:p>
          <a:p>
            <a:pPr>
              <a:buNone/>
            </a:pPr>
            <a:r>
              <a:rPr lang="en-GB" sz="2400" dirty="0"/>
              <a:t>Here are 5 examples of approaches you can take: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Extra-Curricular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5A9A"/>
                </a:solidFill>
              </a:rPr>
              <a:t>Integrated Curriculum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Distributed Curriculum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Multi-Program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Combined Approach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10E9A-8F5F-09F1-28B3-0112C687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2110C-7EA4-39EF-4FB9-A61FBDE61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0201" r="48818" b="7092"/>
          <a:stretch/>
        </p:blipFill>
        <p:spPr>
          <a:xfrm>
            <a:off x="982662" y="1957091"/>
            <a:ext cx="3671590" cy="38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8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F737-2F45-BD0D-B23D-D108404F6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AF965-A6BF-88E2-31F1-4AA66B5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5457F-2312-B9EA-67A1-B40123CA9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88821" cy="67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1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469E5-46EB-E770-2439-CC9443719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9A479-FF32-F820-E646-2A5D1F4B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6A751-5974-6D24-B428-AC7518E77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88821" cy="67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9C81F-EB54-A570-5CC1-EE3D1F77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0B6AD-CE7A-6620-00E5-B0F64ED9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88823" cy="67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86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heme/theme1.xml><?xml version="1.0" encoding="utf-8"?>
<a:theme xmlns:a="http://schemas.openxmlformats.org/drawingml/2006/main" name="AU 16:9">
  <a:themeElements>
    <a:clrScheme name="02 AU Purple">
      <a:dk1>
        <a:srgbClr val="000000"/>
      </a:dk1>
      <a:lt1>
        <a:srgbClr val="FFFFFF"/>
      </a:lt1>
      <a:dk2>
        <a:srgbClr val="281C41"/>
      </a:dk2>
      <a:lt2>
        <a:srgbClr val="281C41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D235A3AE46E4EA24DB22890B1DD06" ma:contentTypeVersion="17" ma:contentTypeDescription="Create a new document." ma:contentTypeScope="" ma:versionID="2f311a6331a690ce97ee9461ec607265">
  <xsd:schema xmlns:xsd="http://www.w3.org/2001/XMLSchema" xmlns:xs="http://www.w3.org/2001/XMLSchema" xmlns:p="http://schemas.microsoft.com/office/2006/metadata/properties" xmlns:ns2="273d8f02-5af3-40e2-8a8e-204cce4fd560" xmlns:ns3="85753c47-ebb8-4619-a624-bb0decd9bae6" targetNamespace="http://schemas.microsoft.com/office/2006/metadata/properties" ma:root="true" ma:fieldsID="a26fb19ba2c3a3b06fa2a4d48900dcb0" ns2:_="" ns3:_="">
    <xsd:import namespace="273d8f02-5af3-40e2-8a8e-204cce4fd560"/>
    <xsd:import namespace="85753c47-ebb8-4619-a624-bb0decd9ba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d8f02-5af3-40e2-8a8e-204cce4fd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53c47-ebb8-4619-a624-bb0decd9ba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c94c681-7b9b-4540-8542-783595a17944}" ma:internalName="TaxCatchAll" ma:showField="CatchAllData" ma:web="85753c47-ebb8-4619-a624-bb0decd9ba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3d8f02-5af3-40e2-8a8e-204cce4fd560">
      <Terms xmlns="http://schemas.microsoft.com/office/infopath/2007/PartnerControls"/>
    </lcf76f155ced4ddcb4097134ff3c332f>
    <TaxCatchAll xmlns="85753c47-ebb8-4619-a624-bb0decd9bae6" xsi:nil="true"/>
  </documentManagement>
</p:properties>
</file>

<file path=customXml/itemProps1.xml><?xml version="1.0" encoding="utf-8"?>
<ds:datastoreItem xmlns:ds="http://schemas.openxmlformats.org/officeDocument/2006/customXml" ds:itemID="{48A06B3B-610B-4FC7-8831-19836C95A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3d8f02-5af3-40e2-8a8e-204cce4fd560"/>
    <ds:schemaRef ds:uri="85753c47-ebb8-4619-a624-bb0decd9b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4F0AA7-2735-43E5-B1E8-953EE6D428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8E4758-0BDA-47ED-B9D4-14D1D4144FFC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273d8f02-5af3-40e2-8a8e-204cce4fd560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5753c47-ebb8-4619-a624-bb0decd9ba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1089</Words>
  <Application>Microsoft Macintosh PowerPoint</Application>
  <PresentationFormat>Custom</PresentationFormat>
  <Paragraphs>183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Lato</vt:lpstr>
      <vt:lpstr>Calibri</vt:lpstr>
      <vt:lpstr>AU Passata</vt:lpstr>
      <vt:lpstr>AU Passata Light</vt:lpstr>
      <vt:lpstr>Arial</vt:lpstr>
      <vt:lpstr>AU 16:9</vt:lpstr>
      <vt:lpstr>PowerPoint Presentation</vt:lpstr>
      <vt:lpstr>Previously…   Workshop 1</vt:lpstr>
      <vt:lpstr>Aim of this workshop   Workshop 2</vt:lpstr>
      <vt:lpstr>Revisiting Workshop 1  model for Digital Competencies</vt:lpstr>
      <vt:lpstr>Revisiting Workshop 1  model for Digital Competencies</vt:lpstr>
      <vt:lpstr>Curriculum design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considerations to keep in mind</vt:lpstr>
      <vt:lpstr>Curriculum Lines</vt:lpstr>
      <vt:lpstr>Curriculum lines  Exercise instructions – Part 1</vt:lpstr>
      <vt:lpstr>PowerPoint Presentation</vt:lpstr>
      <vt:lpstr>Curriculum lines  Exercise instructions - Part 2</vt:lpstr>
      <vt:lpstr>Sharing back  Curriculum lines Exercise</vt:lpstr>
      <vt:lpstr>Initiatives, Barriers, and Solutions</vt:lpstr>
      <vt:lpstr>Initiatives, Barriers, and Solutions</vt:lpstr>
      <vt:lpstr>Sharing your discussions  Initiatives, Barriers, and Solutions</vt:lpstr>
      <vt:lpstr>Summarising Workshop &amp;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Digitally competent graduates</dc:title>
  <dc:creator/>
  <cp:lastModifiedBy/>
  <cp:revision>175</cp:revision>
  <cp:lastPrinted>2024-09-16T10:59:58Z</cp:lastPrinted>
  <dcterms:modified xsi:type="dcterms:W3CDTF">2025-03-28T14:35:55Z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638296728641882811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/>
  </property>
  <property fmtid="{D5CDD505-2E9C-101B-9397-08002B2CF9AE}" pid="62" name="colorthemechange">
    <vt:lpwstr>True</vt:lpwstr>
  </property>
  <property fmtid="{D5CDD505-2E9C-101B-9397-08002B2CF9AE}" pid="63" name="ContentTypeId">
    <vt:lpwstr>0x010100182D235A3AE46E4EA24DB22890B1DD06</vt:lpwstr>
  </property>
  <property fmtid="{D5CDD505-2E9C-101B-9397-08002B2CF9AE}" pid="64" name="MediaServiceImageTags">
    <vt:lpwstr/>
  </property>
</Properties>
</file>