
<file path=[Content_Types].xml><?xml version="1.0" encoding="utf-8"?>
<Types xmlns="http://schemas.openxmlformats.org/package/2006/content-types">
  <Default Extension="bin" ContentType="image/png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81" r:id="rId2"/>
    <p:sldId id="258" r:id="rId3"/>
    <p:sldId id="270" r:id="rId4"/>
    <p:sldId id="271" r:id="rId5"/>
    <p:sldId id="273" r:id="rId6"/>
    <p:sldId id="274" r:id="rId7"/>
    <p:sldId id="275" r:id="rId8"/>
    <p:sldId id="272" r:id="rId9"/>
    <p:sldId id="276" r:id="rId10"/>
    <p:sldId id="277" r:id="rId11"/>
    <p:sldId id="278" r:id="rId12"/>
    <p:sldId id="265" r:id="rId13"/>
    <p:sldId id="279" r:id="rId14"/>
    <p:sldId id="280" r:id="rId15"/>
    <p:sldId id="260" r:id="rId16"/>
  </p:sldIdLst>
  <p:sldSz cx="12188825" cy="6858000"/>
  <p:notesSz cx="6797675" cy="9926638"/>
  <p:embeddedFontLst>
    <p:embeddedFont>
      <p:font typeface="AU Passata" panose="020B0503030502030804" pitchFamily="34" charset="0"/>
      <p:regular r:id="rId19"/>
      <p:bold r:id="rId20"/>
    </p:embeddedFont>
    <p:embeddedFont>
      <p:font typeface="AU Passata Light" panose="020B0303030902030804" pitchFamily="34" charset="0"/>
      <p:regular r:id="rId21"/>
      <p:bold r:id="rId22"/>
    </p:embeddedFont>
    <p:embeddedFont>
      <p:font typeface="AU Peto" panose="040C0B07020602020301" pitchFamily="82" charset="0"/>
      <p:regular r:id="rId23"/>
      <p:bold r:id="rId24"/>
    </p:embeddedFont>
    <p:embeddedFont>
      <p:font typeface="Georgia" panose="02040502050405020303" pitchFamily="18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1pPr>
    <a:lvl2pPr marL="609493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2pPr>
    <a:lvl3pPr marL="1218987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3pPr>
    <a:lvl4pPr marL="1828480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4pPr>
    <a:lvl5pPr marL="2437973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5pPr>
    <a:lvl6pPr marL="3047467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6pPr>
    <a:lvl7pPr marL="3656960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7pPr>
    <a:lvl8pPr marL="4266453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8pPr>
    <a:lvl9pPr marL="4875947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546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6D2E2F-7264-4504-AA4E-1618F0482F75}" v="697" dt="2024-10-02T17:17:52.1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llemlayou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457" autoAdjust="0"/>
  </p:normalViewPr>
  <p:slideViewPr>
    <p:cSldViewPr snapToObjects="1" showGuides="1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7" d="100"/>
          <a:sy n="87" d="100"/>
        </p:scale>
        <p:origin x="3762" y="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fld id="{88DF0C21-DE6B-488F-B9D9-B7FE08733B70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5805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" y="744538"/>
            <a:ext cx="6613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50390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1pPr>
    <a:lvl2pPr marL="60949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2pPr>
    <a:lvl3pPr marL="1218987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3pPr>
    <a:lvl4pPr marL="182848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4pPr>
    <a:lvl5pPr marL="243797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2168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6403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124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bin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Farvet baggrund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34819" name="Title 1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985838" y="2482343"/>
            <a:ext cx="10220325" cy="1661993"/>
          </a:xfrm>
        </p:spPr>
        <p:txBody>
          <a:bodyPr wrap="square" anchor="ctr" anchorCtr="0">
            <a:spAutoFit/>
          </a:bodyPr>
          <a:lstStyle>
            <a:lvl1pPr>
              <a:lnSpc>
                <a:spcPct val="90000"/>
              </a:lnSpc>
              <a:defRPr sz="6000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-1973598" y="3082506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eller ord til</a:t>
            </a:r>
            <a:endParaRPr lang="en-GB" dirty="0"/>
          </a:p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en-GB" sz="4799" dirty="0"/>
          </a:p>
        </p:txBody>
      </p:sp>
      <p:sp>
        <p:nvSpPr>
          <p:cNvPr id="33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en-GB" sz="600" cap="all" spc="40" baseline="0" dirty="0">
                <a:solidFill>
                  <a:schemeClr val="bg1"/>
                </a:solidFill>
                <a:latin typeface="AU Passata Light" pitchFamily="34" charset="0"/>
              </a:rPr>
              <a:t>Centre for Educational Development - CED</a:t>
            </a:r>
          </a:p>
        </p:txBody>
      </p:sp>
      <p:sp>
        <p:nvSpPr>
          <p:cNvPr id="34" name="Date_DateCustomA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3 October 2024</a:t>
            </a:r>
          </a:p>
        </p:txBody>
      </p:sp>
      <p:sp>
        <p:nvSpPr>
          <p:cNvPr id="36" name="USR_Titl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Division Manager</a:t>
            </a:r>
          </a:p>
        </p:txBody>
      </p:sp>
      <p:sp>
        <p:nvSpPr>
          <p:cNvPr id="35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Digital Curriculum Closing Conference</a:t>
            </a:r>
          </a:p>
        </p:txBody>
      </p:sp>
      <p:sp>
        <p:nvSpPr>
          <p:cNvPr id="37" name="USR_Nam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Tina Bering Keiding</a:t>
            </a:r>
          </a:p>
        </p:txBody>
      </p:sp>
      <p:sp>
        <p:nvSpPr>
          <p:cNvPr id="39" name="OFF_logo1Computed"/>
          <p:cNvSpPr/>
          <p:nvPr userDrawn="1"/>
        </p:nvSpPr>
        <p:spPr bwMode="auto">
          <a:xfrm>
            <a:off x="971999" y="5997600"/>
            <a:ext cx="665247" cy="589622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GB" sz="10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Aarhus
University</a:t>
            </a:r>
          </a:p>
        </p:txBody>
      </p:sp>
      <p:pic>
        <p:nvPicPr>
          <p:cNvPr id="16" name="Au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97600"/>
            <a:ext cx="557569" cy="558000"/>
          </a:xfrm>
          <a:prstGeom prst="rect">
            <a:avLst/>
          </a:prstGeom>
        </p:spPr>
      </p:pic>
      <p:pic>
        <p:nvPicPr>
          <p:cNvPr id="889926823" name="Secondary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6000" y="5997600"/>
            <a:ext cx="1658237" cy="558000"/>
          </a:xfrm>
          <a:prstGeom prst="rect">
            <a:avLst/>
          </a:prstGeom>
        </p:spPr>
      </p:pic>
      <p:pic>
        <p:nvPicPr>
          <p:cNvPr id="18" name="Billede stre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799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35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02/10/2024</a:t>
            </a:fld>
            <a:r>
              <a:rPr lang="en-GB" dirty="0"/>
              <a:t>03/10/2024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00" y="316800"/>
            <a:ext cx="5644800" cy="26532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16800" y="3237372"/>
            <a:ext cx="5644800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6231600" y="316800"/>
            <a:ext cx="5644800" cy="55836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11807992" y="6581497"/>
            <a:ext cx="252000" cy="135422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8" name="Date Placeholder 7" hidden="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02/10/2024</a:t>
            </a:fld>
            <a:r>
              <a:rPr lang="en-GB" dirty="0"/>
              <a:t>03/10/2024</a:t>
            </a:r>
          </a:p>
        </p:txBody>
      </p:sp>
      <p:sp>
        <p:nvSpPr>
          <p:cNvPr id="9" name="Footer Placeholder 8" hidden="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07518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2" userDrawn="1">
          <p15:clr>
            <a:srgbClr val="A4A3A4"/>
          </p15:clr>
        </p15:guide>
        <p15:guide id="2" pos="3755" userDrawn="1">
          <p15:clr>
            <a:srgbClr val="A4A3A4"/>
          </p15:clr>
        </p15:guide>
        <p15:guide id="3" orient="horz" pos="2039" userDrawn="1">
          <p15:clr>
            <a:srgbClr val="A4A3A4"/>
          </p15:clr>
        </p15:guide>
        <p15:guide id="4" orient="horz" pos="1872" userDrawn="1">
          <p15:clr>
            <a:srgbClr val="A4A3A4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"/>
          <p:cNvSpPr>
            <a:spLocks noGrp="1"/>
          </p:cNvSpPr>
          <p:nvPr>
            <p:ph type="pic" sz="quarter" idx="12" hasCustomPrompt="1"/>
          </p:nvPr>
        </p:nvSpPr>
        <p:spPr>
          <a:xfrm>
            <a:off x="316800" y="316800"/>
            <a:ext cx="5644800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6231600" y="316800"/>
            <a:ext cx="5644800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1600" y="3237372"/>
            <a:ext cx="5644800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11807992" y="6581497"/>
            <a:ext cx="252000" cy="135422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8" name="Date Placeholder 7" hidden="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02/10/2024</a:t>
            </a:fld>
            <a:r>
              <a:rPr lang="en-GB" dirty="0"/>
              <a:t>03/10/2024</a:t>
            </a:r>
          </a:p>
        </p:txBody>
      </p:sp>
      <p:sp>
        <p:nvSpPr>
          <p:cNvPr id="9" name="Footer Placeholder 8" hidden="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5702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2" userDrawn="1">
          <p15:clr>
            <a:srgbClr val="A4A3A4"/>
          </p15:clr>
        </p15:guide>
        <p15:guide id="2" pos="3755" userDrawn="1">
          <p15:clr>
            <a:srgbClr val="A4A3A4"/>
          </p15:clr>
        </p15:guide>
        <p15:guide id="3" orient="horz" pos="2039" userDrawn="1">
          <p15:clr>
            <a:srgbClr val="A4A3A4"/>
          </p15:clr>
        </p15:guide>
        <p15:guide id="4" orient="horz" pos="1872" userDrawn="1">
          <p15:clr>
            <a:srgbClr val="A4A3A4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315913" y="315913"/>
            <a:ext cx="11557000" cy="6220354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>
          <a:xfrm>
            <a:off x="11807992" y="6581497"/>
            <a:ext cx="252000" cy="135422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02/10/2024</a:t>
            </a:fld>
            <a:r>
              <a:rPr lang="en-GB" dirty="0"/>
              <a:t>03/10/2024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4947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vid baggrund"/>
          <p:cNvSpPr/>
          <p:nvPr userDrawn="1"/>
        </p:nvSpPr>
        <p:spPr bwMode="auto">
          <a:xfrm>
            <a:off x="0" y="0"/>
            <a:ext cx="12188825" cy="5897563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>
          <a:xfrm>
            <a:off x="11807992" y="6581497"/>
            <a:ext cx="252000" cy="135422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02/10/2024</a:t>
            </a:fld>
            <a:r>
              <a:rPr lang="en-GB" dirty="0"/>
              <a:t>03/10/2024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Text Placeholder 61"/>
          <p:cNvSpPr>
            <a:spLocks noGrp="1"/>
          </p:cNvSpPr>
          <p:nvPr>
            <p:ph type="body" sz="quarter" idx="16" hasCustomPrompt="1"/>
          </p:nvPr>
        </p:nvSpPr>
        <p:spPr>
          <a:xfrm>
            <a:off x="1845940" y="1412776"/>
            <a:ext cx="8496944" cy="3744416"/>
          </a:xfrm>
        </p:spPr>
        <p:txBody>
          <a:bodyPr/>
          <a:lstStyle>
            <a:lvl1pPr marL="432000" indent="-432000" algn="ctr">
              <a:lnSpc>
                <a:spcPct val="107000"/>
              </a:lnSpc>
              <a:buSzPct val="250000"/>
              <a:buFontTx/>
              <a:buBlip>
                <a:blip r:embed="rId2"/>
              </a:buBlip>
              <a:defRPr sz="2800">
                <a:latin typeface="Georgia" panose="02040502050405020303" pitchFamily="18" charset="0"/>
              </a:defRPr>
            </a:lvl1pPr>
            <a:lvl2pPr marL="216000" indent="-216000" algn="ctr">
              <a:lnSpc>
                <a:spcPct val="99000"/>
              </a:lnSpc>
              <a:buFont typeface="Arial" panose="020B0604020202020204" pitchFamily="34" charset="0"/>
              <a:buChar char="-"/>
              <a:defRPr sz="2000" cap="all" baseline="0">
                <a:latin typeface="Georgia" panose="02040502050405020303" pitchFamily="18" charset="0"/>
              </a:defRPr>
            </a:lvl2pPr>
            <a:lvl3pPr algn="ctr">
              <a:buFontTx/>
              <a:buNone/>
              <a:defRPr/>
            </a:lvl3pPr>
          </a:lstStyle>
          <a:p>
            <a:pPr lvl="0"/>
            <a:r>
              <a:rPr lang="en-GB" dirty="0"/>
              <a:t>Click to add Quote text, for next level ENTER and TAB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6140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nd 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vid baggrund"/>
          <p:cNvSpPr/>
          <p:nvPr userDrawn="1"/>
        </p:nvSpPr>
        <p:spPr bwMode="auto">
          <a:xfrm>
            <a:off x="0" y="0"/>
            <a:ext cx="12188825" cy="5897563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15913" y="230400"/>
            <a:ext cx="11563200" cy="752400"/>
          </a:xfrm>
        </p:spPr>
        <p:txBody>
          <a:bodyPr anchor="t" anchorCtr="0"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998068" y="1853461"/>
            <a:ext cx="6264696" cy="2725288"/>
          </a:xfrm>
        </p:spPr>
        <p:txBody>
          <a:bodyPr/>
          <a:lstStyle>
            <a:lvl1pPr marL="432000" indent="-432000" algn="ctr">
              <a:lnSpc>
                <a:spcPct val="107000"/>
              </a:lnSpc>
              <a:buSzPct val="250000"/>
              <a:buFontTx/>
              <a:buBlip>
                <a:blip r:embed="rId2"/>
              </a:buBlip>
              <a:defRPr sz="2800">
                <a:latin typeface="Georgia" panose="02040502050405020303" pitchFamily="18" charset="0"/>
              </a:defRPr>
            </a:lvl1pPr>
            <a:lvl2pPr marL="216000" indent="-216000" algn="ctr">
              <a:lnSpc>
                <a:spcPct val="99000"/>
              </a:lnSpc>
              <a:buFont typeface="Arial" panose="020B0604020202020204" pitchFamily="34" charset="0"/>
              <a:buChar char="-"/>
              <a:defRPr sz="2000" cap="all" baseline="0">
                <a:latin typeface="Georgia" panose="02040502050405020303" pitchFamily="18" charset="0"/>
              </a:defRPr>
            </a:lvl2pPr>
            <a:lvl3pPr marL="576000" indent="0">
              <a:buNone/>
              <a:defRPr/>
            </a:lvl3pPr>
          </a:lstStyle>
          <a:p>
            <a:pPr lvl="0"/>
            <a:r>
              <a:rPr lang="en-GB" dirty="0"/>
              <a:t>Click to add Quote text, for next level ENTER and TAB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>
          <a:xfrm>
            <a:off x="11807992" y="6581497"/>
            <a:ext cx="252000" cy="135422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02/10/2024</a:t>
            </a:fld>
            <a:r>
              <a:rPr lang="en-GB" dirty="0"/>
              <a:t>03/10/2024</a:t>
            </a:r>
          </a:p>
        </p:txBody>
      </p:sp>
      <p:sp>
        <p:nvSpPr>
          <p:cNvPr id="10" name="Footer Placeholder 9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5154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2" hasCustomPrompt="1"/>
          </p:nvPr>
        </p:nvSpPr>
        <p:spPr>
          <a:xfrm>
            <a:off x="328613" y="328612"/>
            <a:ext cx="11550650" cy="6213475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>
          <a:xfrm>
            <a:off x="11807992" y="6581497"/>
            <a:ext cx="252000" cy="135422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02/10/2024</a:t>
            </a:fld>
            <a:r>
              <a:rPr lang="en-GB" dirty="0"/>
              <a:t>03/10/2024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1562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-2160355" y="1022476"/>
            <a:ext cx="2012649" cy="4734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b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Light</a:t>
            </a:r>
            <a:endParaRPr lang="en-GB" sz="4799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35422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02/10/2024</a:t>
            </a:fld>
            <a:r>
              <a:rPr lang="en-GB" dirty="0"/>
              <a:t>03/10/2024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765820" y="1340768"/>
            <a:ext cx="1224136" cy="504056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35422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02/10/2024</a:t>
            </a:fld>
            <a:r>
              <a:rPr lang="en-GB" dirty="0"/>
              <a:t>03/10/2024</a:t>
            </a:r>
          </a:p>
        </p:txBody>
      </p:sp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</p:txBody>
      </p:sp>
      <p:pic>
        <p:nvPicPr>
          <p:cNvPr id="6" name="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776" y="2163364"/>
            <a:ext cx="2531272" cy="2531272"/>
          </a:xfrm>
          <a:prstGeom prst="rect">
            <a:avLst/>
          </a:prstGeom>
        </p:spPr>
      </p:pic>
      <p:sp>
        <p:nvSpPr>
          <p:cNvPr id="5" name="Date Placeholder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02/10/2024</a:t>
            </a:fld>
            <a:r>
              <a:rPr lang="en-GB" dirty="0"/>
              <a:t>03/10/2024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0"/>
            <a:ext cx="0" cy="733855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74406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</p:txBody>
      </p:sp>
      <p:sp>
        <p:nvSpPr>
          <p:cNvPr id="34" name="Pladsholder til tekst 2"/>
          <p:cNvSpPr txBox="1">
            <a:spLocks/>
          </p:cNvSpPr>
          <p:nvPr userDrawn="1"/>
        </p:nvSpPr>
        <p:spPr>
          <a:xfrm>
            <a:off x="1090914" y="2098689"/>
            <a:ext cx="12745416" cy="1329861"/>
          </a:xfrm>
          <a:prstGeom prst="rect">
            <a:avLst/>
          </a:prstGeom>
        </p:spPr>
        <p:txBody>
          <a:bodyPr wrap="squar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lnSpc>
                <a:spcPct val="85000"/>
              </a:lnSpc>
            </a:pPr>
            <a:r>
              <a:rPr lang="en-GB" sz="10000" kern="0" dirty="0">
                <a:solidFill>
                  <a:schemeClr val="accent6"/>
                </a:solidFill>
                <a:latin typeface="AU Peto" panose="040C0B07020602020301" pitchFamily="82" charset="0"/>
              </a:rPr>
              <a:t>Aarhus</a:t>
            </a:r>
            <a:endParaRPr lang="en-GB" dirty="0"/>
          </a:p>
        </p:txBody>
      </p:sp>
      <p:sp>
        <p:nvSpPr>
          <p:cNvPr id="6" name="Pladsholder til tekst 2"/>
          <p:cNvSpPr txBox="1">
            <a:spLocks/>
          </p:cNvSpPr>
          <p:nvPr userDrawn="1"/>
        </p:nvSpPr>
        <p:spPr>
          <a:xfrm>
            <a:off x="7439540" y="2093600"/>
            <a:ext cx="4356484" cy="1329861"/>
          </a:xfrm>
          <a:prstGeom prst="rect">
            <a:avLst/>
          </a:prstGeom>
        </p:spPr>
        <p:txBody>
          <a:bodyPr wrap="squar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lnSpc>
                <a:spcPct val="85000"/>
              </a:lnSpc>
            </a:pPr>
            <a:r>
              <a:rPr lang="en-GB" sz="10000" kern="0" dirty="0" err="1">
                <a:solidFill>
                  <a:schemeClr val="bg1"/>
                </a:solidFill>
                <a:latin typeface="AU Peto" panose="040C0B07020602020301" pitchFamily="82" charset="0"/>
              </a:rPr>
              <a:t>uni</a:t>
            </a:r>
            <a:endParaRPr lang="en-GB" sz="10000" kern="0" dirty="0">
              <a:solidFill>
                <a:schemeClr val="bg1"/>
              </a:solidFill>
              <a:latin typeface="AU Peto" panose="040C0B07020602020301" pitchFamily="82" charset="0"/>
            </a:endParaRPr>
          </a:p>
        </p:txBody>
      </p:sp>
      <p:sp>
        <p:nvSpPr>
          <p:cNvPr id="7" name="Pladsholder til tekst 2"/>
          <p:cNvSpPr txBox="1">
            <a:spLocks/>
          </p:cNvSpPr>
          <p:nvPr userDrawn="1"/>
        </p:nvSpPr>
        <p:spPr>
          <a:xfrm>
            <a:off x="1881492" y="3428550"/>
            <a:ext cx="9289032" cy="1329861"/>
          </a:xfrm>
          <a:prstGeom prst="rect">
            <a:avLst/>
          </a:prstGeom>
        </p:spPr>
        <p:txBody>
          <a:bodyPr wrap="squar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GB" sz="10000" kern="0" dirty="0" err="1">
                <a:solidFill>
                  <a:schemeClr val="bg1"/>
                </a:solidFill>
                <a:latin typeface="AU Peto" panose="040C0B07020602020301" pitchFamily="82" charset="0"/>
              </a:rPr>
              <a:t>versiet</a:t>
            </a:r>
            <a:endParaRPr lang="en-GB" sz="10000" dirty="0">
              <a:solidFill>
                <a:schemeClr val="bg1"/>
              </a:solidFill>
              <a:latin typeface="AU Peto" panose="040C0B07020602020301" pitchFamily="82" charset="0"/>
            </a:endParaRPr>
          </a:p>
        </p:txBody>
      </p:sp>
      <p:sp>
        <p:nvSpPr>
          <p:cNvPr id="8" name="Date Placeholder 4" hidden="1"/>
          <p:cNvSpPr>
            <a:spLocks noGrp="1"/>
          </p:cNvSpPr>
          <p:nvPr>
            <p:ph type="dt" sz="half" idx="10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fld id="{78417F83-4CBA-48F2-BAD0-783AE3701E32}" type="datetimeFigureOut">
              <a:rPr lang="en-GB" smtClean="0"/>
              <a:pPr/>
              <a:t>02/10/2024</a:t>
            </a:fld>
            <a:r>
              <a:rPr lang="en-GB" dirty="0"/>
              <a:t>03/10/2024</a:t>
            </a:r>
          </a:p>
        </p:txBody>
      </p:sp>
      <p:sp>
        <p:nvSpPr>
          <p:cNvPr id="9" name="Footer Placeholder 6" hidden="1"/>
          <p:cNvSpPr>
            <a:spLocks noGrp="1"/>
          </p:cNvSpPr>
          <p:nvPr>
            <p:ph type="ftr" sz="quarter" idx="11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0" name="Slide Number Placeholder 8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0"/>
            <a:ext cx="0" cy="733855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240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</p:txBody>
      </p:sp>
      <p:sp>
        <p:nvSpPr>
          <p:cNvPr id="19" name="White Top Rectangle"/>
          <p:cNvSpPr>
            <a:spLocks noChangeArrowheads="1"/>
          </p:cNvSpPr>
          <p:nvPr userDrawn="1"/>
        </p:nvSpPr>
        <p:spPr bwMode="auto">
          <a:xfrm>
            <a:off x="985838" y="3443622"/>
            <a:ext cx="648000" cy="4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sz="4799" dirty="0"/>
          </a:p>
        </p:txBody>
      </p:sp>
      <p:sp>
        <p:nvSpPr>
          <p:cNvPr id="34819" name="Title 1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981844" y="1520315"/>
            <a:ext cx="9543307" cy="1779553"/>
          </a:xfrm>
        </p:spPr>
        <p:txBody>
          <a:bodyPr wrap="square" anchor="b" anchorCtr="0">
            <a:noAutofit/>
          </a:bodyPr>
          <a:lstStyle>
            <a:lvl1pPr>
              <a:lnSpc>
                <a:spcPct val="90000"/>
              </a:lnSpc>
              <a:defRPr sz="6000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985838" y="3715431"/>
            <a:ext cx="7161212" cy="1746085"/>
          </a:xfrm>
        </p:spPr>
        <p:txBody>
          <a:bodyPr/>
          <a:lstStyle>
            <a:lvl1pPr marL="0" indent="0">
              <a:lnSpc>
                <a:spcPct val="101000"/>
              </a:lnSpc>
              <a:buFontTx/>
              <a:buNone/>
              <a:defRPr sz="27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-2160355" y="2132856"/>
            <a:ext cx="2012649" cy="7386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b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bold</a:t>
            </a:r>
            <a:endParaRPr lang="en-GB" sz="4799" dirty="0"/>
          </a:p>
        </p:txBody>
      </p:sp>
      <p:sp>
        <p:nvSpPr>
          <p:cNvPr id="38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en-GB" sz="600" cap="all" spc="40" baseline="0" dirty="0">
                <a:solidFill>
                  <a:schemeClr val="bg1"/>
                </a:solidFill>
                <a:latin typeface="AU Passata Light" pitchFamily="34" charset="0"/>
              </a:rPr>
              <a:t>Centre for Educational Development - CED</a:t>
            </a:r>
          </a:p>
        </p:txBody>
      </p:sp>
      <p:sp>
        <p:nvSpPr>
          <p:cNvPr id="43" name="OFF_logo1Computed"/>
          <p:cNvSpPr/>
          <p:nvPr userDrawn="1"/>
        </p:nvSpPr>
        <p:spPr bwMode="auto">
          <a:xfrm>
            <a:off x="971999" y="5997600"/>
            <a:ext cx="665247" cy="589622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GB" sz="10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Aarhus
University</a:t>
            </a:r>
          </a:p>
        </p:txBody>
      </p:sp>
      <p:sp>
        <p:nvSpPr>
          <p:cNvPr id="39" name="Date_DateCustomA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3 October 2024</a:t>
            </a:r>
          </a:p>
        </p:txBody>
      </p:sp>
      <p:sp>
        <p:nvSpPr>
          <p:cNvPr id="41" name="USR_Titl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Division Manager</a:t>
            </a:r>
          </a:p>
        </p:txBody>
      </p:sp>
      <p:sp>
        <p:nvSpPr>
          <p:cNvPr id="40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Digital Curriculum Closing Conference</a:t>
            </a:r>
          </a:p>
        </p:txBody>
      </p:sp>
      <p:sp>
        <p:nvSpPr>
          <p:cNvPr id="42" name="USR_Nam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Tina Bering Keiding</a:t>
            </a:r>
          </a:p>
        </p:txBody>
      </p:sp>
      <p:pic>
        <p:nvPicPr>
          <p:cNvPr id="17" name="Au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97600"/>
            <a:ext cx="557569" cy="558000"/>
          </a:xfrm>
          <a:prstGeom prst="rect">
            <a:avLst/>
          </a:prstGeom>
        </p:spPr>
      </p:pic>
      <p:pic>
        <p:nvPicPr>
          <p:cNvPr id="23" name="Billede stre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7999"/>
          </a:xfrm>
          <a:prstGeom prst="rect">
            <a:avLst/>
          </a:prstGeom>
        </p:spPr>
      </p:pic>
      <p:pic>
        <p:nvPicPr>
          <p:cNvPr id="1228235578" name="Secondary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6000" y="5997600"/>
            <a:ext cx="1658237" cy="558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11807992" y="6581497"/>
            <a:ext cx="252000" cy="135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02/10/2024</a:t>
            </a:fld>
            <a:r>
              <a:rPr lang="en-GB" dirty="0"/>
              <a:t>03/10/2024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7008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Aarhus Universite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</p:txBody>
      </p:sp>
      <p:sp>
        <p:nvSpPr>
          <p:cNvPr id="5" name="LAN_AUWBreak"/>
          <p:cNvSpPr/>
          <p:nvPr userDrawn="1"/>
        </p:nvSpPr>
        <p:spPr bwMode="auto">
          <a:xfrm>
            <a:off x="6022613" y="2804400"/>
            <a:ext cx="2664191" cy="1293389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183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GB" sz="40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Aarhus
University</a:t>
            </a:r>
          </a:p>
        </p:txBody>
      </p:sp>
      <p:pic>
        <p:nvPicPr>
          <p:cNvPr id="6" name="Logo whit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268" y="2864711"/>
            <a:ext cx="2228400" cy="1116990"/>
          </a:xfrm>
          <a:prstGeom prst="rect">
            <a:avLst/>
          </a:prstGeom>
        </p:spPr>
      </p:pic>
      <p:sp>
        <p:nvSpPr>
          <p:cNvPr id="7" name="Date Placeholder 4" hidden="1"/>
          <p:cNvSpPr>
            <a:spLocks noGrp="1"/>
          </p:cNvSpPr>
          <p:nvPr>
            <p:ph type="dt" sz="half" idx="10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fld id="{78417F83-4CBA-48F2-BAD0-783AE3701E32}" type="datetimeFigureOut">
              <a:rPr lang="en-GB" smtClean="0"/>
              <a:pPr/>
              <a:t>02/10/2024</a:t>
            </a:fld>
            <a:r>
              <a:rPr lang="en-GB" dirty="0"/>
              <a:t>03/10/2024</a:t>
            </a:r>
          </a:p>
        </p:txBody>
      </p:sp>
      <p:sp>
        <p:nvSpPr>
          <p:cNvPr id="9" name="Footer Placeholder 6" hidden="1"/>
          <p:cNvSpPr>
            <a:spLocks noGrp="1"/>
          </p:cNvSpPr>
          <p:nvPr>
            <p:ph type="ftr" sz="quarter" idx="11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0" name="Slide Number Placeholder 8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0"/>
            <a:ext cx="0" cy="733855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8896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</p:txBody>
      </p:sp>
      <p:sp>
        <p:nvSpPr>
          <p:cNvPr id="34819" name="Title 1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985838" y="2482343"/>
            <a:ext cx="10220325" cy="1661993"/>
          </a:xfrm>
        </p:spPr>
        <p:txBody>
          <a:bodyPr wrap="square" anchor="ctr" anchorCtr="0">
            <a:spAutoFit/>
          </a:bodyPr>
          <a:lstStyle>
            <a:lvl1pPr>
              <a:lnSpc>
                <a:spcPct val="90000"/>
              </a:lnSpc>
              <a:defRPr sz="6000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973598" y="3082506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eller ord til</a:t>
            </a:r>
            <a:endParaRPr lang="en-GB" dirty="0"/>
          </a:p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en-GB" sz="4799" dirty="0"/>
          </a:p>
        </p:txBody>
      </p:sp>
      <p:sp>
        <p:nvSpPr>
          <p:cNvPr id="25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en-GB" sz="600" cap="all" spc="40" baseline="0" dirty="0">
                <a:solidFill>
                  <a:schemeClr val="bg1"/>
                </a:solidFill>
                <a:latin typeface="AU Passata Light" pitchFamily="34" charset="0"/>
              </a:rPr>
              <a:t>Centre for Educational Development - CED</a:t>
            </a:r>
          </a:p>
        </p:txBody>
      </p:sp>
      <p:sp>
        <p:nvSpPr>
          <p:cNvPr id="30" name="OFF_logo1Computed"/>
          <p:cNvSpPr/>
          <p:nvPr userDrawn="1"/>
        </p:nvSpPr>
        <p:spPr bwMode="auto">
          <a:xfrm>
            <a:off x="971999" y="5997600"/>
            <a:ext cx="665247" cy="589622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GB" sz="10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Aarhus
University</a:t>
            </a:r>
          </a:p>
        </p:txBody>
      </p:sp>
      <p:sp>
        <p:nvSpPr>
          <p:cNvPr id="26" name="Date_DateCustomA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3 October 2024</a:t>
            </a:r>
          </a:p>
        </p:txBody>
      </p:sp>
      <p:sp>
        <p:nvSpPr>
          <p:cNvPr id="28" name="USR_Titl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Division Manager</a:t>
            </a:r>
          </a:p>
        </p:txBody>
      </p:sp>
      <p:sp>
        <p:nvSpPr>
          <p:cNvPr id="27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Digital Curriculum Closing Conference</a:t>
            </a:r>
          </a:p>
        </p:txBody>
      </p:sp>
      <p:sp>
        <p:nvSpPr>
          <p:cNvPr id="29" name="USR_Nam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Tina Bering Keiding</a:t>
            </a:r>
          </a:p>
        </p:txBody>
      </p:sp>
      <p:pic>
        <p:nvPicPr>
          <p:cNvPr id="17" name="Au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97600"/>
            <a:ext cx="557569" cy="558000"/>
          </a:xfrm>
          <a:prstGeom prst="rect">
            <a:avLst/>
          </a:prstGeom>
        </p:spPr>
      </p:pic>
      <p:pic>
        <p:nvPicPr>
          <p:cNvPr id="23" name="Billede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7999"/>
          </a:xfrm>
          <a:prstGeom prst="rect">
            <a:avLst/>
          </a:prstGeom>
        </p:spPr>
      </p:pic>
      <p:pic>
        <p:nvPicPr>
          <p:cNvPr id="422151815" name="Secondary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6000" y="5997600"/>
            <a:ext cx="1658237" cy="5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35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02/10/2024</a:t>
            </a:fld>
            <a:r>
              <a:rPr lang="en-GB" dirty="0"/>
              <a:t>03/10/2024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739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85838" y="1960079"/>
            <a:ext cx="10220325" cy="3937484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-1973598" y="340161"/>
            <a:ext cx="1825892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to</a:t>
            </a:r>
            <a:r>
              <a:rPr lang="en-GB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linjer </a:t>
            </a:r>
            <a:endParaRPr lang="en-GB" dirty="0"/>
          </a:p>
          <a:p>
            <a:pPr algn="r">
              <a:lnSpc>
                <a:spcPct val="100000"/>
              </a:lnSpc>
            </a:pPr>
            <a:r>
              <a:rPr lang="en-GB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til</a:t>
            </a:r>
            <a:endParaRPr lang="en-GB" dirty="0"/>
          </a:p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en-GB" sz="4799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35422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02/10/2024</a:t>
            </a:fld>
            <a:r>
              <a:rPr lang="en-GB" dirty="0"/>
              <a:t>03/10/2024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ine 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vid baggrund"/>
          <p:cNvSpPr/>
          <p:nvPr userDrawn="1"/>
        </p:nvSpPr>
        <p:spPr bwMode="auto">
          <a:xfrm>
            <a:off x="0" y="-1"/>
            <a:ext cx="12193200" cy="5894387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6" name="Black Rectangle"/>
          <p:cNvSpPr/>
          <p:nvPr userDrawn="1"/>
        </p:nvSpPr>
        <p:spPr>
          <a:xfrm>
            <a:off x="990000" y="1045684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  <a:p>
            <a:pPr algn="ctr"/>
            <a:endParaRPr lang="en-GB" sz="4799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15913" y="228627"/>
            <a:ext cx="11556000" cy="752101"/>
          </a:xfrm>
        </p:spPr>
        <p:txBody>
          <a:bodyPr anchor="t" anchorCtr="0"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85838" y="1373021"/>
            <a:ext cx="10220325" cy="4521366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-1973598" y="340161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én linje</a:t>
            </a:r>
            <a:endParaRPr lang="en-GB" dirty="0"/>
          </a:p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Light eller AU Passata Bold</a:t>
            </a:r>
            <a:endParaRPr lang="en-GB" sz="4799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35422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02/10/2024</a:t>
            </a:fld>
            <a:r>
              <a:rPr lang="en-GB" dirty="0"/>
              <a:t>03/10/2024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71285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5" userDrawn="1">
          <p15:clr>
            <a:srgbClr val="00000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vid baggrund"/>
          <p:cNvSpPr/>
          <p:nvPr userDrawn="1"/>
        </p:nvSpPr>
        <p:spPr bwMode="auto">
          <a:xfrm>
            <a:off x="0" y="0"/>
            <a:ext cx="12193200" cy="5911200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5" name="Black Rectangle"/>
          <p:cNvSpPr/>
          <p:nvPr userDrawn="1"/>
        </p:nvSpPr>
        <p:spPr>
          <a:xfrm>
            <a:off x="990000" y="1045684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  <a:p>
            <a:pPr algn="ctr"/>
            <a:endParaRPr lang="en-GB" sz="4799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6800" y="230400"/>
            <a:ext cx="5644263" cy="7524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GB" dirty="0"/>
              <a:t>Insert title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985838" y="1371600"/>
            <a:ext cx="4975225" cy="4525964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0198" y="315913"/>
            <a:ext cx="5644110" cy="558165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-1973598" y="340161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én linje</a:t>
            </a:r>
            <a:endParaRPr lang="en-GB" dirty="0"/>
          </a:p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Light eller AU Passata Bold</a:t>
            </a:r>
            <a:endParaRPr lang="en-GB" sz="4799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>
          <a:xfrm>
            <a:off x="11807992" y="6581497"/>
            <a:ext cx="252000" cy="135422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02/10/2024</a:t>
            </a:fld>
            <a:r>
              <a:rPr lang="en-GB" dirty="0"/>
              <a:t>03/10/2024</a:t>
            </a:r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97871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4" userDrawn="1">
          <p15:clr>
            <a:srgbClr val="A4A3A4"/>
          </p15:clr>
        </p15:guide>
        <p15:guide id="2" pos="3755" userDrawn="1">
          <p15:clr>
            <a:srgbClr val="A4A3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l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vid baggrund"/>
          <p:cNvSpPr/>
          <p:nvPr userDrawn="1"/>
        </p:nvSpPr>
        <p:spPr bwMode="auto">
          <a:xfrm>
            <a:off x="0" y="0"/>
            <a:ext cx="12193200" cy="5911011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5" name="Black Rectangle"/>
          <p:cNvSpPr/>
          <p:nvPr userDrawn="1"/>
        </p:nvSpPr>
        <p:spPr>
          <a:xfrm>
            <a:off x="1001075" y="2694542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  <a:p>
            <a:pPr algn="ctr"/>
            <a:endParaRPr lang="en-GB" sz="4799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85838" y="1484784"/>
            <a:ext cx="4975225" cy="971980"/>
          </a:xfrm>
        </p:spPr>
        <p:txBody>
          <a:bodyPr anchor="b" anchorCtr="0"/>
          <a:lstStyle>
            <a:lvl1pPr>
              <a:lnSpc>
                <a:spcPct val="95000"/>
              </a:lnSpc>
              <a:defRPr sz="3000"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985838" y="3010711"/>
            <a:ext cx="4975225" cy="1858449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  <a:lvl5pP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6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1600" y="315913"/>
            <a:ext cx="5644800" cy="558360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-1973598" y="1780882"/>
            <a:ext cx="182589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to</a:t>
            </a:r>
            <a:r>
              <a:rPr lang="en-GB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linjer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>
          <a:xfrm>
            <a:off x="11807992" y="6581497"/>
            <a:ext cx="252000" cy="135422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02/10/2024</a:t>
            </a:fld>
            <a:r>
              <a:rPr lang="en-GB" dirty="0"/>
              <a:t>03/10/2024</a:t>
            </a:r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03164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30" userDrawn="1">
          <p15:clr>
            <a:srgbClr val="A4A3A4"/>
          </p15:clr>
        </p15:guide>
        <p15:guide id="2" pos="3755" userDrawn="1">
          <p15:clr>
            <a:srgbClr val="A4A3A4"/>
          </p15:clr>
        </p15:guide>
        <p15:guide id="3" orient="horz" pos="3069" userDrawn="1">
          <p15:clr>
            <a:srgbClr val="A4A3A4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00" y="316800"/>
            <a:ext cx="11559600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>
          <a:xfrm>
            <a:off x="11807992" y="6581497"/>
            <a:ext cx="252000" cy="135422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02/10/2024</a:t>
            </a:fld>
            <a:r>
              <a:rPr lang="en-GB" dirty="0"/>
              <a:t>03/10/2024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7618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00" y="316800"/>
            <a:ext cx="5644800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6231600" y="316800"/>
            <a:ext cx="5644800" cy="55836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>
          <a:xfrm>
            <a:off x="11807992" y="6581497"/>
            <a:ext cx="252000" cy="135422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02/10/2024</a:t>
            </a:fld>
            <a:r>
              <a:rPr lang="en-GB" dirty="0"/>
              <a:t>03/10/2024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70041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4" userDrawn="1">
          <p15:clr>
            <a:srgbClr val="A4A3A4"/>
          </p15:clr>
        </p15:guide>
        <p15:guide id="2" pos="3754" userDrawn="1">
          <p15:clr>
            <a:srgbClr val="A4A3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Placeholder title 1"/>
          <p:cNvSpPr>
            <a:spLocks noGrp="1" noChangeArrowheads="1"/>
          </p:cNvSpPr>
          <p:nvPr>
            <p:ph type="title"/>
          </p:nvPr>
        </p:nvSpPr>
        <p:spPr bwMode="auto">
          <a:xfrm>
            <a:off x="315913" y="149115"/>
            <a:ext cx="11557000" cy="130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title style</a:t>
            </a:r>
            <a:endParaRPr lang="en-GB" dirty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5838" y="1960079"/>
            <a:ext cx="10220325" cy="393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  <a:endParaRPr lang="en-GB" dirty="0"/>
          </a:p>
          <a:p>
            <a:pPr lvl="1"/>
            <a:r>
              <a:rPr lang="en-GB" noProof="0" dirty="0"/>
              <a:t>Second level</a:t>
            </a:r>
            <a:endParaRPr lang="en-GB" dirty="0"/>
          </a:p>
          <a:p>
            <a:pPr lvl="2"/>
            <a:r>
              <a:rPr lang="en-GB" noProof="0" dirty="0"/>
              <a:t>Third level</a:t>
            </a:r>
            <a:endParaRPr lang="en-GB" dirty="0"/>
          </a:p>
          <a:p>
            <a:pPr lvl="3"/>
            <a:r>
              <a:rPr lang="en-GB" noProof="0" dirty="0"/>
              <a:t>Fourth level</a:t>
            </a:r>
            <a:endParaRPr lang="en-GB" dirty="0"/>
          </a:p>
          <a:p>
            <a:pPr lvl="4"/>
            <a:r>
              <a:rPr lang="en-GB" noProof="0" dirty="0"/>
              <a:t>Fifth level</a:t>
            </a:r>
            <a:endParaRPr lang="en-GB" dirty="0"/>
          </a:p>
          <a:p>
            <a:pPr lvl="5"/>
            <a:r>
              <a:rPr lang="en-GB" noProof="0" dirty="0"/>
              <a:t>6 level</a:t>
            </a:r>
            <a:endParaRPr lang="en-GB" dirty="0"/>
          </a:p>
          <a:p>
            <a:pPr lvl="6"/>
            <a:r>
              <a:rPr lang="en-GB" noProof="0" dirty="0"/>
              <a:t>7 level</a:t>
            </a:r>
            <a:endParaRPr lang="en-GB" dirty="0"/>
          </a:p>
          <a:p>
            <a:pPr lvl="7"/>
            <a:r>
              <a:rPr lang="en-GB" noProof="0" dirty="0"/>
              <a:t>8 level</a:t>
            </a:r>
            <a:endParaRPr lang="en-GB" dirty="0"/>
          </a:p>
          <a:p>
            <a:pPr lvl="8"/>
            <a:r>
              <a:rPr lang="en-GB" noProof="0" dirty="0"/>
              <a:t>9 level</a:t>
            </a:r>
            <a:endParaRPr lang="en-GB" dirty="0"/>
          </a:p>
        </p:txBody>
      </p:sp>
      <p:pic>
        <p:nvPicPr>
          <p:cNvPr id="2081750216" name="SecondaryLogo_sort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206000" y="5997600"/>
            <a:ext cx="1658237" cy="558000"/>
          </a:xfrm>
          <a:prstGeom prst="rect">
            <a:avLst/>
          </a:prstGeom>
        </p:spPr>
      </p:pic>
      <p:sp>
        <p:nvSpPr>
          <p:cNvPr id="23" name="Black Rectangle"/>
          <p:cNvSpPr/>
          <p:nvPr userDrawn="1"/>
        </p:nvSpPr>
        <p:spPr>
          <a:xfrm>
            <a:off x="989440" y="1663088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  <a:p>
            <a:pPr algn="ctr"/>
            <a:endParaRPr lang="en-GB" sz="4799" dirty="0"/>
          </a:p>
        </p:txBody>
      </p:sp>
      <p:sp>
        <p:nvSpPr>
          <p:cNvPr id="19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tx1"/>
                </a:solidFill>
                <a:latin typeface="+mn-lt"/>
              </a:rPr>
              <a:t>Digital Curriculum Closing Conference</a:t>
            </a:r>
          </a:p>
        </p:txBody>
      </p:sp>
      <p:sp>
        <p:nvSpPr>
          <p:cNvPr id="21" name="USR_Nam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tx1"/>
                </a:solidFill>
                <a:latin typeface="+mn-lt"/>
              </a:rPr>
              <a:t>Tina Bering Keiding</a:t>
            </a:r>
          </a:p>
        </p:txBody>
      </p:sp>
      <p:sp>
        <p:nvSpPr>
          <p:cNvPr id="27" name="Date_DateCustomA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tx1"/>
                </a:solidFill>
                <a:latin typeface="+mn-lt"/>
              </a:rPr>
              <a:t>3 October 2024</a:t>
            </a:r>
          </a:p>
        </p:txBody>
      </p:sp>
      <p:sp>
        <p:nvSpPr>
          <p:cNvPr id="28" name="USR_Titl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tx1"/>
                </a:solidFill>
                <a:latin typeface="+mn-lt"/>
              </a:rPr>
              <a:t>Division Manager</a:t>
            </a:r>
          </a:p>
        </p:txBody>
      </p:sp>
      <p:pic>
        <p:nvPicPr>
          <p:cNvPr id="7" name="Au logo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99002"/>
            <a:ext cx="557570" cy="558000"/>
          </a:xfrm>
          <a:prstGeom prst="rect">
            <a:avLst/>
          </a:prstGeom>
        </p:spPr>
      </p:pic>
      <p:pic>
        <p:nvPicPr>
          <p:cNvPr id="10" name="Billede streg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8000"/>
          </a:xfrm>
          <a:prstGeom prst="rect">
            <a:avLst/>
          </a:prstGeom>
        </p:spPr>
      </p:pic>
      <p:sp>
        <p:nvSpPr>
          <p:cNvPr id="25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en-GB" sz="600" cap="all" spc="40" baseline="0" dirty="0">
                <a:solidFill>
                  <a:schemeClr val="tx1"/>
                </a:solidFill>
                <a:latin typeface="AU Passata Light" pitchFamily="34" charset="0"/>
              </a:rPr>
              <a:t>Centre for Educational Development - CED</a:t>
            </a:r>
          </a:p>
        </p:txBody>
      </p:sp>
      <p:sp>
        <p:nvSpPr>
          <p:cNvPr id="26" name="OFF_logo1Computed"/>
          <p:cNvSpPr/>
          <p:nvPr userDrawn="1"/>
        </p:nvSpPr>
        <p:spPr bwMode="auto">
          <a:xfrm>
            <a:off x="971999" y="5997600"/>
            <a:ext cx="665247" cy="589622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GB" sz="1000" b="0" i="0" u="none" strike="noStrike" cap="all" normalizeH="0" baseline="0" noProof="1">
                <a:ln>
                  <a:noFill/>
                </a:ln>
                <a:solidFill>
                  <a:schemeClr val="tx1"/>
                </a:solidFill>
                <a:effectLst/>
                <a:latin typeface="AU Passata" pitchFamily="34" charset="0"/>
              </a:rPr>
              <a:t>Aarhus
University</a:t>
            </a:r>
          </a:p>
        </p:txBody>
      </p:sp>
      <p:sp>
        <p:nvSpPr>
          <p:cNvPr id="1030" name="Sidetal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807992" y="6581497"/>
            <a:ext cx="252000" cy="13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ts val="1200"/>
              </a:lnSpc>
              <a:buFontTx/>
              <a:buNone/>
              <a:defRPr sz="700" spc="4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2"/>
          </p:nvPr>
        </p:nvSpPr>
        <p:spPr>
          <a:xfrm>
            <a:off x="0" y="7020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78417F83-4CBA-48F2-BAD0-783AE3701E32}" type="datetimeFigureOut">
              <a:rPr lang="en-GB" smtClean="0"/>
              <a:pPr/>
              <a:t>02/10/2024</a:t>
            </a:fld>
            <a:r>
              <a:rPr lang="en-GB" dirty="0"/>
              <a:t>03/10/2024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3"/>
          </p:nvPr>
        </p:nvSpPr>
        <p:spPr>
          <a:xfrm>
            <a:off x="0" y="7020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">
                <a:noFill/>
              </a:defRPr>
            </a:lvl1pPr>
          </a:lstStyle>
          <a:p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6" r:id="rId2"/>
    <p:sldLayoutId id="2147483673" r:id="rId3"/>
    <p:sldLayoutId id="2147483666" r:id="rId4"/>
    <p:sldLayoutId id="2147483662" r:id="rId5"/>
    <p:sldLayoutId id="2147483649" r:id="rId6"/>
    <p:sldLayoutId id="2147483669" r:id="rId7"/>
    <p:sldLayoutId id="2147483661" r:id="rId8"/>
    <p:sldLayoutId id="2147483668" r:id="rId9"/>
    <p:sldLayoutId id="2147483663" r:id="rId10"/>
    <p:sldLayoutId id="2147483670" r:id="rId11"/>
    <p:sldLayoutId id="2147483654" r:id="rId12"/>
    <p:sldLayoutId id="2147483664" r:id="rId13"/>
    <p:sldLayoutId id="2147483671" r:id="rId14"/>
    <p:sldLayoutId id="2147483650" r:id="rId15"/>
    <p:sldLayoutId id="2147483655" r:id="rId16"/>
    <p:sldLayoutId id="2147483651" r:id="rId17"/>
    <p:sldLayoutId id="2147483672" r:id="rId18"/>
    <p:sldLayoutId id="2147483678" r:id="rId19"/>
    <p:sldLayoutId id="2147483658" r:id="rId20"/>
  </p:sldLayoutIdLst>
  <p:hf sldNum="0" hdr="0" ftr="0"/>
  <p:txStyles>
    <p:titleStyle>
      <a:lvl1pPr algn="l" rtl="0" eaLnBrk="1" fontAlgn="base" hangingPunct="1">
        <a:lnSpc>
          <a:spcPct val="89000"/>
        </a:lnSpc>
        <a:spcBef>
          <a:spcPct val="0"/>
        </a:spcBef>
        <a:spcAft>
          <a:spcPct val="0"/>
        </a:spcAft>
        <a:defRPr sz="4500" b="1" cap="all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2pPr>
      <a:lvl3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3pPr>
      <a:lvl4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4pPr>
      <a:lvl5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5pPr>
      <a:lvl6pPr marL="4572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6pPr>
      <a:lvl7pPr marL="9144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7pPr>
      <a:lvl8pPr marL="13716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8pPr>
      <a:lvl9pPr marL="18288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9pPr>
    </p:titleStyle>
    <p:bodyStyle>
      <a:lvl1pPr marL="0" indent="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Calibri" panose="020F0502020204030204" pitchFamily="34" charset="0"/>
        <a:buChar char="​"/>
        <a:defRPr sz="2000" b="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2pPr>
      <a:lvl3pPr marL="75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152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4pPr>
      <a:lvl5pPr marL="1512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5pPr>
      <a:lvl6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6pPr>
      <a:lvl7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7pPr>
      <a:lvl8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8pPr>
      <a:lvl9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orient="horz" pos="3715" userDrawn="1">
          <p15:clr>
            <a:srgbClr val="000000"/>
          </p15:clr>
        </p15:guide>
        <p15:guide id="5" orient="horz" pos="4131" userDrawn="1">
          <p15:clr>
            <a:srgbClr val="A4A3A4"/>
          </p15:clr>
        </p15:guide>
        <p15:guide id="6" pos="7479" userDrawn="1">
          <p15:clr>
            <a:srgbClr val="A4A3A4"/>
          </p15:clr>
        </p15:guide>
        <p15:guide id="7" orient="horz" pos="1234" userDrawn="1">
          <p15:clr>
            <a:srgbClr val="000000"/>
          </p15:clr>
        </p15:guide>
        <p15:guide id="8" pos="7059" userDrawn="1">
          <p15:clr>
            <a:srgbClr val="000000"/>
          </p15:clr>
        </p15:guide>
        <p15:guide id="9" pos="199" userDrawn="1">
          <p15:clr>
            <a:srgbClr val="A4A3A4"/>
          </p15:clr>
        </p15:guide>
        <p15:guide id="10" pos="621" userDrawn="1">
          <p15:clr>
            <a:srgbClr val="000000"/>
          </p15:clr>
        </p15:guide>
        <p15:guide id="11" orient="horz" pos="199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10F43674-0E2F-C40C-8BE1-1D13C0F12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2AF77-9214-4142-A97B-4974C90D7F81}" type="datetime1">
              <a:rPr lang="en-GB" smtClean="0"/>
              <a:t>02/10/2024</a:t>
            </a:fld>
            <a:r>
              <a:rPr lang="en-GB"/>
              <a:t>03/10/2024</a:t>
            </a:r>
            <a:endParaRPr lang="en-GB" dirty="0"/>
          </a:p>
        </p:txBody>
      </p:sp>
      <p:pic>
        <p:nvPicPr>
          <p:cNvPr id="4" name="Billede 3" descr="Et billede, der indeholder tekst, visitkort, skærmbillede, Font/skrifttype">
            <a:extLst>
              <a:ext uri="{FF2B5EF4-FFF2-40B4-BE49-F238E27FC236}">
                <a16:creationId xmlns:a16="http://schemas.microsoft.com/office/drawing/2014/main" id="{539DEE69-E483-F960-8301-D3A768DB1A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" y="0"/>
            <a:ext cx="121726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404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032D5E-A98B-A91E-7FA4-D72C18777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Part of </a:t>
            </a:r>
            <a:r>
              <a:rPr lang="en-GB" dirty="0"/>
              <a:t>+ elective for </a:t>
            </a:r>
            <a:r>
              <a:rPr lang="en-GB" i="1" dirty="0"/>
              <a:t>some</a:t>
            </a:r>
            <a:br>
              <a:rPr lang="en-GB" i="1" dirty="0"/>
            </a:br>
            <a:r>
              <a:rPr lang="en-GB" sz="3600" i="1" dirty="0"/>
              <a:t>Elective </a:t>
            </a:r>
            <a:r>
              <a:rPr lang="en-GB" sz="3600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in</a:t>
            </a:r>
            <a:r>
              <a:rPr lang="en-GB" sz="3600" i="1" dirty="0"/>
              <a:t> or </a:t>
            </a:r>
            <a:r>
              <a:rPr lang="en-GB" sz="3600" i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across </a:t>
            </a:r>
            <a:r>
              <a:rPr lang="en-GB" sz="3600" i="1" dirty="0"/>
              <a:t>programs</a:t>
            </a:r>
            <a:endParaRPr lang="en-GB" sz="3600" dirty="0"/>
          </a:p>
        </p:txBody>
      </p:sp>
      <p:pic>
        <p:nvPicPr>
          <p:cNvPr id="7" name="Picture 2" descr="A close-up of a puzzle&#10;&#10;Description automatically generated">
            <a:extLst>
              <a:ext uri="{FF2B5EF4-FFF2-40B4-BE49-F238E27FC236}">
                <a16:creationId xmlns:a16="http://schemas.microsoft.com/office/drawing/2014/main" id="{99486FA7-1488-1D0B-46CC-87FD1408A9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6476" r="26447" b="29739"/>
          <a:stretch/>
        </p:blipFill>
        <p:spPr>
          <a:xfrm>
            <a:off x="315912" y="1590236"/>
            <a:ext cx="9666931" cy="4670539"/>
          </a:xfrm>
          <a:prstGeom prst="rect">
            <a:avLst/>
          </a:prstGeom>
        </p:spPr>
      </p:pic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34D22B4-AD08-FA1B-3728-090022CEA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2D43D-CB27-44DC-952B-1D43B5C581D5}" type="datetime1">
              <a:rPr lang="en-GB" smtClean="0"/>
              <a:t>02/10/2024</a:t>
            </a:fld>
            <a:r>
              <a:rPr lang="en-GB"/>
              <a:t>03/10/2024</a:t>
            </a:r>
            <a:endParaRPr lang="en-GB" dirty="0"/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FFB3B2AB-A2ED-D9B1-A8CE-DBF7FE05F7BE}"/>
              </a:ext>
            </a:extLst>
          </p:cNvPr>
          <p:cNvSpPr txBox="1"/>
          <p:nvPr/>
        </p:nvSpPr>
        <p:spPr>
          <a:xfrm>
            <a:off x="5182161" y="4365104"/>
            <a:ext cx="1824502" cy="90486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200" dirty="0">
                <a:solidFill>
                  <a:schemeClr val="bg1"/>
                </a:solidFill>
                <a:latin typeface="+mn-lt"/>
              </a:rPr>
              <a:t>Digital Competency</a:t>
            </a:r>
          </a:p>
          <a:p>
            <a:pPr>
              <a:lnSpc>
                <a:spcPct val="150000"/>
              </a:lnSpc>
            </a:pPr>
            <a:r>
              <a:rPr lang="en-GB" sz="1200" dirty="0">
                <a:solidFill>
                  <a:schemeClr val="bg1"/>
                </a:solidFill>
                <a:latin typeface="+mn-lt"/>
              </a:rPr>
              <a:t>10 ECTS</a:t>
            </a:r>
          </a:p>
          <a:p>
            <a:pPr>
              <a:lnSpc>
                <a:spcPct val="95000"/>
              </a:lnSpc>
            </a:pPr>
            <a:endParaRPr lang="en-GB" sz="1200" dirty="0">
              <a:solidFill>
                <a:schemeClr val="bg1"/>
              </a:solidFill>
              <a:latin typeface="+mn-lt"/>
            </a:endParaRPr>
          </a:p>
          <a:p>
            <a:pPr>
              <a:lnSpc>
                <a:spcPct val="95000"/>
              </a:lnSpc>
            </a:pPr>
            <a:endParaRPr lang="en-GB" sz="1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4489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80B7DF-8A0C-E4BB-8A86-21106EB0A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Not a part of – do it if you want</a:t>
            </a:r>
            <a:br>
              <a:rPr lang="en-GB" dirty="0"/>
            </a:br>
            <a:r>
              <a:rPr lang="en-GB" i="1" dirty="0"/>
              <a:t>Extra -curricula</a:t>
            </a:r>
            <a:endParaRPr lang="en-GB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8AF4C59-100C-87CB-5B62-984619AA5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5BD11-61E4-4E20-8F69-0AE6B92D10AC}" type="datetime1">
              <a:rPr lang="en-GB" smtClean="0"/>
              <a:t>02/10/2024</a:t>
            </a:fld>
            <a:r>
              <a:rPr lang="en-GB"/>
              <a:t>03/10/2024</a:t>
            </a:r>
            <a:endParaRPr lang="en-GB" dirty="0"/>
          </a:p>
        </p:txBody>
      </p:sp>
      <p:pic>
        <p:nvPicPr>
          <p:cNvPr id="5" name="Picture 1" descr="A close-up of a computer screen&#10;&#10;Description automatically generated">
            <a:extLst>
              <a:ext uri="{FF2B5EF4-FFF2-40B4-BE49-F238E27FC236}">
                <a16:creationId xmlns:a16="http://schemas.microsoft.com/office/drawing/2014/main" id="{29EC1209-3D68-6249-4D31-DC10AAAEF9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6544" t="11746" r="48000" b="6825"/>
          <a:stretch/>
        </p:blipFill>
        <p:spPr>
          <a:xfrm>
            <a:off x="2710036" y="1628800"/>
            <a:ext cx="5760640" cy="445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059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diagram of a puzzle&#10;&#10;Description automatically generated">
            <a:extLst>
              <a:ext uri="{FF2B5EF4-FFF2-40B4-BE49-F238E27FC236}">
                <a16:creationId xmlns:a16="http://schemas.microsoft.com/office/drawing/2014/main" id="{77C3F13F-685F-BC4D-5AF1-85B38B065D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763" y="894"/>
            <a:ext cx="12193587" cy="679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301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161715F-33A4-F056-4766-990052EF3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Different approaches </a:t>
            </a:r>
            <a:br>
              <a:rPr lang="en-GB" dirty="0"/>
            </a:br>
            <a:r>
              <a:rPr lang="en-GB" sz="4000" dirty="0"/>
              <a:t>– different difficulties and opportunities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1D323BF1-6869-5A01-9307-D9AEE4BFE8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All approaches have pro and cons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Coherence and coordination between fully integrated elements?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Links between distributed elements and the rest of the curriculum?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Can the status of the digital competences be explained /justified  to… 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Are the skills at hand in the academic community?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Sustainability and continuity: enough students for electives/extra-curricular?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If cross-curricular electives: do they fit “our” students’?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And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And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63F43D28-3BF0-548D-D2DF-4D56CAF05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3F8DC-ED82-4968-9F5A-0BFA3F40997B}" type="datetime1">
              <a:rPr lang="en-GB" smtClean="0"/>
              <a:t>02/10/2024</a:t>
            </a:fld>
            <a:r>
              <a:rPr lang="en-GB"/>
              <a:t>03/10/2024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3926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5644B2-9D5E-FA91-B8B2-3F56E1F01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Welcome to Niels!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FC8F5C1-D5C7-DBBE-1E21-6176EAE82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F79C0-7A0A-4D36-BBE5-E3DF8C934FF6}" type="datetime1">
              <a:rPr lang="en-GB" smtClean="0"/>
              <a:t>02/10/2024</a:t>
            </a:fld>
            <a:r>
              <a:rPr lang="en-GB"/>
              <a:t>03/10/2024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65876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139698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Plan</a:t>
            </a: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67A9B45D-DF49-BF59-0ACE-1E02A6D392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8414812"/>
              </p:ext>
            </p:extLst>
          </p:nvPr>
        </p:nvGraphicFramePr>
        <p:xfrm>
          <a:off x="837828" y="1576715"/>
          <a:ext cx="10369152" cy="35814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72208">
                  <a:extLst>
                    <a:ext uri="{9D8B030D-6E8A-4147-A177-3AD203B41FA5}">
                      <a16:colId xmlns:a16="http://schemas.microsoft.com/office/drawing/2014/main" val="2257131184"/>
                    </a:ext>
                  </a:extLst>
                </a:gridCol>
                <a:gridCol w="8496944">
                  <a:extLst>
                    <a:ext uri="{9D8B030D-6E8A-4147-A177-3AD203B41FA5}">
                      <a16:colId xmlns:a16="http://schemas.microsoft.com/office/drawing/2014/main" val="41303430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noProof="0" dirty="0">
                          <a:solidFill>
                            <a:schemeClr val="bg1"/>
                          </a:solidFill>
                        </a:rPr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>
                          <a:solidFill>
                            <a:schemeClr val="bg1"/>
                          </a:solidFill>
                        </a:rPr>
                        <a:t>Topic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7574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/>
                        <a:t>1350-1400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b="1" noProof="0" dirty="0"/>
                        <a:t>Welcome and introduction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857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/>
                        <a:t>1400-1430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noProof="0" dirty="0"/>
                        <a:t>Digital competences in the curricula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0" noProof="0" dirty="0"/>
                        <a:t>The risk of digital overload in the profile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0" noProof="0" dirty="0"/>
                        <a:t>Approaches to embed digital elements in the curriculum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0914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/>
                        <a:t>1430-1500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noProof="0" dirty="0"/>
                        <a:t>BA Media Studies: Integrating digital competences in the curriculum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noProof="0" dirty="0"/>
                        <a:t>Curriculum Design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noProof="0" dirty="0"/>
                        <a:t>Collegial Competence Development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noProof="0" dirty="0"/>
                        <a:t>Lessons learned: Q&amp;A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2443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/>
                        <a:t>1510-1545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b="1" noProof="0" dirty="0"/>
                        <a:t> Group discussion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979517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noProof="0" dirty="0"/>
                        <a:t>1545-1600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noProof="0" dirty="0"/>
                        <a:t>Concluding remarks and off for the reception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4150253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535925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43C35-6116-5B48-B7E1-F2AEDC33D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300" dirty="0"/>
              <a:t>Digitisation  might influence all dimensions of the qualification profile </a:t>
            </a:r>
            <a:endParaRPr lang="en-GB" sz="4300" b="0" dirty="0">
              <a:latin typeface="AU Passata Light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243217F-EAA1-CF46-A36E-5F7C4E80A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9854" y="2060848"/>
            <a:ext cx="8733070" cy="3937484"/>
          </a:xfrm>
        </p:spPr>
        <p:txBody>
          <a:bodyPr/>
          <a:lstStyle/>
          <a:p>
            <a:r>
              <a:rPr lang="en-GB" b="1" dirty="0"/>
              <a:t>Knowledge</a:t>
            </a:r>
            <a:r>
              <a:rPr lang="en-GB" dirty="0"/>
              <a:t>
Knowing the discipline’s digital topics, methods and (research) practices
</a:t>
            </a:r>
            <a:r>
              <a:rPr lang="en-GB" b="1" dirty="0"/>
              <a:t>Skills</a:t>
            </a:r>
            <a:r>
              <a:rPr lang="en-GB" dirty="0"/>
              <a:t>
Using digital methods and tools to explore, analyse and solve relevant problems and disseminate the finding</a:t>
            </a:r>
          </a:p>
          <a:p>
            <a:r>
              <a:rPr lang="en-GB" dirty="0"/>
              <a:t>
</a:t>
            </a:r>
            <a:r>
              <a:rPr lang="en-GB" b="1" dirty="0"/>
              <a:t>Competences</a:t>
            </a:r>
          </a:p>
          <a:p>
            <a:r>
              <a:rPr lang="en-GB" dirty="0"/>
              <a:t>Handling complex and development-oriented situations where digital technologies play a role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9C2FF6-1461-484B-AD2A-75874FC0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2F738-2C39-ED47-A89F-F03A5898B1BD}" type="datetime1">
              <a:rPr lang="en-GB" smtClean="0"/>
              <a:t>02/10/2024</a:t>
            </a:fld>
            <a:r>
              <a:rPr lang="en-GB" dirty="0"/>
              <a:t>07-12-2020</a:t>
            </a:r>
          </a:p>
        </p:txBody>
      </p:sp>
      <p:sp>
        <p:nvSpPr>
          <p:cNvPr id="3" name="Graphic 5" descr="Brain in head">
            <a:extLst>
              <a:ext uri="{FF2B5EF4-FFF2-40B4-BE49-F238E27FC236}">
                <a16:creationId xmlns:a16="http://schemas.microsoft.com/office/drawing/2014/main" id="{98AFCEF0-2382-8747-87D4-8397C548DF74}"/>
              </a:ext>
            </a:extLst>
          </p:cNvPr>
          <p:cNvSpPr/>
          <p:nvPr/>
        </p:nvSpPr>
        <p:spPr>
          <a:xfrm>
            <a:off x="920682" y="1993031"/>
            <a:ext cx="647985" cy="762000"/>
          </a:xfrm>
          <a:custGeom>
            <a:avLst/>
            <a:gdLst>
              <a:gd name="connsiteX0" fmla="*/ 435484 w 647985"/>
              <a:gd name="connsiteY0" fmla="*/ 312420 h 762000"/>
              <a:gd name="connsiteX1" fmla="*/ 350711 w 647985"/>
              <a:gd name="connsiteY1" fmla="*/ 312420 h 762000"/>
              <a:gd name="connsiteX2" fmla="*/ 284989 w 647985"/>
              <a:gd name="connsiteY2" fmla="*/ 377190 h 762000"/>
              <a:gd name="connsiteX3" fmla="*/ 284989 w 647985"/>
              <a:gd name="connsiteY3" fmla="*/ 447675 h 762000"/>
              <a:gd name="connsiteX4" fmla="*/ 242126 w 647985"/>
              <a:gd name="connsiteY4" fmla="*/ 447675 h 762000"/>
              <a:gd name="connsiteX5" fmla="*/ 242126 w 647985"/>
              <a:gd name="connsiteY5" fmla="*/ 391478 h 762000"/>
              <a:gd name="connsiteX6" fmla="*/ 228791 w 647985"/>
              <a:gd name="connsiteY6" fmla="*/ 329565 h 762000"/>
              <a:gd name="connsiteX7" fmla="*/ 200216 w 647985"/>
              <a:gd name="connsiteY7" fmla="*/ 304800 h 762000"/>
              <a:gd name="connsiteX8" fmla="*/ 179261 w 647985"/>
              <a:gd name="connsiteY8" fmla="*/ 286703 h 762000"/>
              <a:gd name="connsiteX9" fmla="*/ 172594 w 647985"/>
              <a:gd name="connsiteY9" fmla="*/ 273368 h 762000"/>
              <a:gd name="connsiteX10" fmla="*/ 207836 w 647985"/>
              <a:gd name="connsiteY10" fmla="*/ 268605 h 762000"/>
              <a:gd name="connsiteX11" fmla="*/ 218314 w 647985"/>
              <a:gd name="connsiteY11" fmla="*/ 259080 h 762000"/>
              <a:gd name="connsiteX12" fmla="*/ 210694 w 647985"/>
              <a:gd name="connsiteY12" fmla="*/ 246698 h 762000"/>
              <a:gd name="connsiteX13" fmla="*/ 166879 w 647985"/>
              <a:gd name="connsiteY13" fmla="*/ 251460 h 762000"/>
              <a:gd name="connsiteX14" fmla="*/ 165926 w 647985"/>
              <a:gd name="connsiteY14" fmla="*/ 246698 h 762000"/>
              <a:gd name="connsiteX15" fmla="*/ 168784 w 647985"/>
              <a:gd name="connsiteY15" fmla="*/ 220980 h 762000"/>
              <a:gd name="connsiteX16" fmla="*/ 213551 w 647985"/>
              <a:gd name="connsiteY16" fmla="*/ 185738 h 762000"/>
              <a:gd name="connsiteX17" fmla="*/ 224981 w 647985"/>
              <a:gd name="connsiteY17" fmla="*/ 182880 h 762000"/>
              <a:gd name="connsiteX18" fmla="*/ 227839 w 647985"/>
              <a:gd name="connsiteY18" fmla="*/ 181928 h 762000"/>
              <a:gd name="connsiteX19" fmla="*/ 228791 w 647985"/>
              <a:gd name="connsiteY19" fmla="*/ 181928 h 762000"/>
              <a:gd name="connsiteX20" fmla="*/ 241174 w 647985"/>
              <a:gd name="connsiteY20" fmla="*/ 184785 h 762000"/>
              <a:gd name="connsiteX21" fmla="*/ 245936 w 647985"/>
              <a:gd name="connsiteY21" fmla="*/ 185738 h 762000"/>
              <a:gd name="connsiteX22" fmla="*/ 251651 w 647985"/>
              <a:gd name="connsiteY22" fmla="*/ 186690 h 762000"/>
              <a:gd name="connsiteX23" fmla="*/ 264986 w 647985"/>
              <a:gd name="connsiteY23" fmla="*/ 226695 h 762000"/>
              <a:gd name="connsiteX24" fmla="*/ 245936 w 647985"/>
              <a:gd name="connsiteY24" fmla="*/ 263843 h 762000"/>
              <a:gd name="connsiteX25" fmla="*/ 244984 w 647985"/>
              <a:gd name="connsiteY25" fmla="*/ 279083 h 762000"/>
              <a:gd name="connsiteX26" fmla="*/ 259271 w 647985"/>
              <a:gd name="connsiteY26" fmla="*/ 280035 h 762000"/>
              <a:gd name="connsiteX27" fmla="*/ 275464 w 647985"/>
              <a:gd name="connsiteY27" fmla="*/ 260033 h 762000"/>
              <a:gd name="connsiteX28" fmla="*/ 276416 w 647985"/>
              <a:gd name="connsiteY28" fmla="*/ 260033 h 762000"/>
              <a:gd name="connsiteX29" fmla="*/ 323089 w 647985"/>
              <a:gd name="connsiteY29" fmla="*/ 245745 h 762000"/>
              <a:gd name="connsiteX30" fmla="*/ 327851 w 647985"/>
              <a:gd name="connsiteY30" fmla="*/ 239077 h 762000"/>
              <a:gd name="connsiteX31" fmla="*/ 325946 w 647985"/>
              <a:gd name="connsiteY31" fmla="*/ 231458 h 762000"/>
              <a:gd name="connsiteX32" fmla="*/ 311659 w 647985"/>
              <a:gd name="connsiteY32" fmla="*/ 228600 h 762000"/>
              <a:gd name="connsiteX33" fmla="*/ 284036 w 647985"/>
              <a:gd name="connsiteY33" fmla="*/ 238125 h 762000"/>
              <a:gd name="connsiteX34" fmla="*/ 285941 w 647985"/>
              <a:gd name="connsiteY34" fmla="*/ 228600 h 762000"/>
              <a:gd name="connsiteX35" fmla="*/ 280226 w 647985"/>
              <a:gd name="connsiteY35" fmla="*/ 193358 h 762000"/>
              <a:gd name="connsiteX36" fmla="*/ 303086 w 647985"/>
              <a:gd name="connsiteY36" fmla="*/ 195263 h 762000"/>
              <a:gd name="connsiteX37" fmla="*/ 323089 w 647985"/>
              <a:gd name="connsiteY37" fmla="*/ 193358 h 762000"/>
              <a:gd name="connsiteX38" fmla="*/ 370714 w 647985"/>
              <a:gd name="connsiteY38" fmla="*/ 223838 h 762000"/>
              <a:gd name="connsiteX39" fmla="*/ 418339 w 647985"/>
              <a:gd name="connsiteY39" fmla="*/ 279083 h 762000"/>
              <a:gd name="connsiteX40" fmla="*/ 423101 w 647985"/>
              <a:gd name="connsiteY40" fmla="*/ 289560 h 762000"/>
              <a:gd name="connsiteX41" fmla="*/ 434531 w 647985"/>
              <a:gd name="connsiteY41" fmla="*/ 289560 h 762000"/>
              <a:gd name="connsiteX42" fmla="*/ 439294 w 647985"/>
              <a:gd name="connsiteY42" fmla="*/ 279083 h 762000"/>
              <a:gd name="connsiteX43" fmla="*/ 413576 w 647985"/>
              <a:gd name="connsiteY43" fmla="*/ 226695 h 762000"/>
              <a:gd name="connsiteX44" fmla="*/ 446914 w 647985"/>
              <a:gd name="connsiteY44" fmla="*/ 209550 h 762000"/>
              <a:gd name="connsiteX45" fmla="*/ 445961 w 647985"/>
              <a:gd name="connsiteY45" fmla="*/ 194310 h 762000"/>
              <a:gd name="connsiteX46" fmla="*/ 430721 w 647985"/>
              <a:gd name="connsiteY46" fmla="*/ 195263 h 762000"/>
              <a:gd name="connsiteX47" fmla="*/ 395479 w 647985"/>
              <a:gd name="connsiteY47" fmla="*/ 204788 h 762000"/>
              <a:gd name="connsiteX48" fmla="*/ 345949 w 647985"/>
              <a:gd name="connsiteY48" fmla="*/ 186690 h 762000"/>
              <a:gd name="connsiteX49" fmla="*/ 383096 w 647985"/>
              <a:gd name="connsiteY49" fmla="*/ 154305 h 762000"/>
              <a:gd name="connsiteX50" fmla="*/ 379286 w 647985"/>
              <a:gd name="connsiteY50" fmla="*/ 139065 h 762000"/>
              <a:gd name="connsiteX51" fmla="*/ 364999 w 647985"/>
              <a:gd name="connsiteY51" fmla="*/ 142875 h 762000"/>
              <a:gd name="connsiteX52" fmla="*/ 260224 w 647985"/>
              <a:gd name="connsiteY52" fmla="*/ 167640 h 762000"/>
              <a:gd name="connsiteX53" fmla="*/ 276416 w 647985"/>
              <a:gd name="connsiteY53" fmla="*/ 124778 h 762000"/>
              <a:gd name="connsiteX54" fmla="*/ 270701 w 647985"/>
              <a:gd name="connsiteY54" fmla="*/ 115253 h 762000"/>
              <a:gd name="connsiteX55" fmla="*/ 259271 w 647985"/>
              <a:gd name="connsiteY55" fmla="*/ 116205 h 762000"/>
              <a:gd name="connsiteX56" fmla="*/ 254509 w 647985"/>
              <a:gd name="connsiteY56" fmla="*/ 126682 h 762000"/>
              <a:gd name="connsiteX57" fmla="*/ 220219 w 647985"/>
              <a:gd name="connsiteY57" fmla="*/ 162878 h 762000"/>
              <a:gd name="connsiteX58" fmla="*/ 210694 w 647985"/>
              <a:gd name="connsiteY58" fmla="*/ 165735 h 762000"/>
              <a:gd name="connsiteX59" fmla="*/ 178309 w 647985"/>
              <a:gd name="connsiteY59" fmla="*/ 138113 h 762000"/>
              <a:gd name="connsiteX60" fmla="*/ 167831 w 647985"/>
              <a:gd name="connsiteY60" fmla="*/ 140970 h 762000"/>
              <a:gd name="connsiteX61" fmla="*/ 164974 w 647985"/>
              <a:gd name="connsiteY61" fmla="*/ 152400 h 762000"/>
              <a:gd name="connsiteX62" fmla="*/ 173546 w 647985"/>
              <a:gd name="connsiteY62" fmla="*/ 160020 h 762000"/>
              <a:gd name="connsiteX63" fmla="*/ 190691 w 647985"/>
              <a:gd name="connsiteY63" fmla="*/ 174308 h 762000"/>
              <a:gd name="connsiteX64" fmla="*/ 190691 w 647985"/>
              <a:gd name="connsiteY64" fmla="*/ 175260 h 762000"/>
              <a:gd name="connsiteX65" fmla="*/ 151639 w 647985"/>
              <a:gd name="connsiteY65" fmla="*/ 215265 h 762000"/>
              <a:gd name="connsiteX66" fmla="*/ 148781 w 647985"/>
              <a:gd name="connsiteY66" fmla="*/ 228600 h 762000"/>
              <a:gd name="connsiteX67" fmla="*/ 144019 w 647985"/>
              <a:gd name="connsiteY67" fmla="*/ 221933 h 762000"/>
              <a:gd name="connsiteX68" fmla="*/ 136399 w 647985"/>
              <a:gd name="connsiteY68" fmla="*/ 196215 h 762000"/>
              <a:gd name="connsiteX69" fmla="*/ 129731 w 647985"/>
              <a:gd name="connsiteY69" fmla="*/ 187643 h 762000"/>
              <a:gd name="connsiteX70" fmla="*/ 119254 w 647985"/>
              <a:gd name="connsiteY70" fmla="*/ 189548 h 762000"/>
              <a:gd name="connsiteX71" fmla="*/ 116396 w 647985"/>
              <a:gd name="connsiteY71" fmla="*/ 200025 h 762000"/>
              <a:gd name="connsiteX72" fmla="*/ 126874 w 647985"/>
              <a:gd name="connsiteY72" fmla="*/ 231458 h 762000"/>
              <a:gd name="connsiteX73" fmla="*/ 150686 w 647985"/>
              <a:gd name="connsiteY73" fmla="*/ 253365 h 762000"/>
              <a:gd name="connsiteX74" fmla="*/ 163069 w 647985"/>
              <a:gd name="connsiteY74" fmla="*/ 292418 h 762000"/>
              <a:gd name="connsiteX75" fmla="*/ 138304 w 647985"/>
              <a:gd name="connsiteY75" fmla="*/ 313373 h 762000"/>
              <a:gd name="connsiteX76" fmla="*/ 132589 w 647985"/>
              <a:gd name="connsiteY76" fmla="*/ 322898 h 762000"/>
              <a:gd name="connsiteX77" fmla="*/ 138304 w 647985"/>
              <a:gd name="connsiteY77" fmla="*/ 332423 h 762000"/>
              <a:gd name="connsiteX78" fmla="*/ 148781 w 647985"/>
              <a:gd name="connsiteY78" fmla="*/ 331470 h 762000"/>
              <a:gd name="connsiteX79" fmla="*/ 174499 w 647985"/>
              <a:gd name="connsiteY79" fmla="*/ 309563 h 762000"/>
              <a:gd name="connsiteX80" fmla="*/ 191644 w 647985"/>
              <a:gd name="connsiteY80" fmla="*/ 321945 h 762000"/>
              <a:gd name="connsiteX81" fmla="*/ 216409 w 647985"/>
              <a:gd name="connsiteY81" fmla="*/ 342900 h 762000"/>
              <a:gd name="connsiteX82" fmla="*/ 224981 w 647985"/>
              <a:gd name="connsiteY82" fmla="*/ 390525 h 762000"/>
              <a:gd name="connsiteX83" fmla="*/ 224981 w 647985"/>
              <a:gd name="connsiteY83" fmla="*/ 447675 h 762000"/>
              <a:gd name="connsiteX84" fmla="*/ 181166 w 647985"/>
              <a:gd name="connsiteY84" fmla="*/ 447675 h 762000"/>
              <a:gd name="connsiteX85" fmla="*/ 143066 w 647985"/>
              <a:gd name="connsiteY85" fmla="*/ 371475 h 762000"/>
              <a:gd name="connsiteX86" fmla="*/ 83059 w 647985"/>
              <a:gd name="connsiteY86" fmla="*/ 307658 h 762000"/>
              <a:gd name="connsiteX87" fmla="*/ 82106 w 647985"/>
              <a:gd name="connsiteY87" fmla="*/ 300990 h 762000"/>
              <a:gd name="connsiteX88" fmla="*/ 84964 w 647985"/>
              <a:gd name="connsiteY88" fmla="*/ 224790 h 762000"/>
              <a:gd name="connsiteX89" fmla="*/ 82106 w 647985"/>
              <a:gd name="connsiteY89" fmla="*/ 204788 h 762000"/>
              <a:gd name="connsiteX90" fmla="*/ 134494 w 647985"/>
              <a:gd name="connsiteY90" fmla="*/ 141923 h 762000"/>
              <a:gd name="connsiteX91" fmla="*/ 196406 w 647985"/>
              <a:gd name="connsiteY91" fmla="*/ 98107 h 762000"/>
              <a:gd name="connsiteX92" fmla="*/ 211646 w 647985"/>
              <a:gd name="connsiteY92" fmla="*/ 100013 h 762000"/>
              <a:gd name="connsiteX93" fmla="*/ 257366 w 647985"/>
              <a:gd name="connsiteY93" fmla="*/ 77153 h 762000"/>
              <a:gd name="connsiteX94" fmla="*/ 305944 w 647985"/>
              <a:gd name="connsiteY94" fmla="*/ 94298 h 762000"/>
              <a:gd name="connsiteX95" fmla="*/ 363094 w 647985"/>
              <a:gd name="connsiteY95" fmla="*/ 85725 h 762000"/>
              <a:gd name="connsiteX96" fmla="*/ 405004 w 647985"/>
              <a:gd name="connsiteY96" fmla="*/ 125730 h 762000"/>
              <a:gd name="connsiteX97" fmla="*/ 408814 w 647985"/>
              <a:gd name="connsiteY97" fmla="*/ 125730 h 762000"/>
              <a:gd name="connsiteX98" fmla="*/ 474536 w 647985"/>
              <a:gd name="connsiteY98" fmla="*/ 190500 h 762000"/>
              <a:gd name="connsiteX99" fmla="*/ 474536 w 647985"/>
              <a:gd name="connsiteY99" fmla="*/ 193358 h 762000"/>
              <a:gd name="connsiteX100" fmla="*/ 506921 w 647985"/>
              <a:gd name="connsiteY100" fmla="*/ 254318 h 762000"/>
              <a:gd name="connsiteX101" fmla="*/ 435484 w 647985"/>
              <a:gd name="connsiteY101" fmla="*/ 312420 h 762000"/>
              <a:gd name="connsiteX102" fmla="*/ 638366 w 647985"/>
              <a:gd name="connsiteY102" fmla="*/ 412433 h 762000"/>
              <a:gd name="connsiteX103" fmla="*/ 572644 w 647985"/>
              <a:gd name="connsiteY103" fmla="*/ 299085 h 762000"/>
              <a:gd name="connsiteX104" fmla="*/ 572644 w 647985"/>
              <a:gd name="connsiteY104" fmla="*/ 295275 h 762000"/>
              <a:gd name="connsiteX105" fmla="*/ 432626 w 647985"/>
              <a:gd name="connsiteY105" fmla="*/ 40005 h 762000"/>
              <a:gd name="connsiteX106" fmla="*/ 140209 w 647985"/>
              <a:gd name="connsiteY106" fmla="*/ 40005 h 762000"/>
              <a:gd name="connsiteX107" fmla="*/ 191 w 647985"/>
              <a:gd name="connsiteY107" fmla="*/ 295275 h 762000"/>
              <a:gd name="connsiteX108" fmla="*/ 112586 w 647985"/>
              <a:gd name="connsiteY108" fmla="*/ 523875 h 762000"/>
              <a:gd name="connsiteX109" fmla="*/ 112586 w 647985"/>
              <a:gd name="connsiteY109" fmla="*/ 762000 h 762000"/>
              <a:gd name="connsiteX110" fmla="*/ 413576 w 647985"/>
              <a:gd name="connsiteY110" fmla="*/ 762000 h 762000"/>
              <a:gd name="connsiteX111" fmla="*/ 413576 w 647985"/>
              <a:gd name="connsiteY111" fmla="*/ 648653 h 762000"/>
              <a:gd name="connsiteX112" fmla="*/ 460249 w 647985"/>
              <a:gd name="connsiteY112" fmla="*/ 648653 h 762000"/>
              <a:gd name="connsiteX113" fmla="*/ 540259 w 647985"/>
              <a:gd name="connsiteY113" fmla="*/ 615315 h 762000"/>
              <a:gd name="connsiteX114" fmla="*/ 572644 w 647985"/>
              <a:gd name="connsiteY114" fmla="*/ 535305 h 762000"/>
              <a:gd name="connsiteX115" fmla="*/ 572644 w 647985"/>
              <a:gd name="connsiteY115" fmla="*/ 478155 h 762000"/>
              <a:gd name="connsiteX116" fmla="*/ 614554 w 647985"/>
              <a:gd name="connsiteY116" fmla="*/ 478155 h 762000"/>
              <a:gd name="connsiteX117" fmla="*/ 638366 w 647985"/>
              <a:gd name="connsiteY117" fmla="*/ 412433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647985" h="762000">
                <a:moveTo>
                  <a:pt x="435484" y="312420"/>
                </a:moveTo>
                <a:lnTo>
                  <a:pt x="350711" y="312420"/>
                </a:lnTo>
                <a:cubicBezTo>
                  <a:pt x="314516" y="312420"/>
                  <a:pt x="284989" y="340995"/>
                  <a:pt x="284989" y="377190"/>
                </a:cubicBezTo>
                <a:lnTo>
                  <a:pt x="284989" y="447675"/>
                </a:lnTo>
                <a:lnTo>
                  <a:pt x="242126" y="447675"/>
                </a:lnTo>
                <a:lnTo>
                  <a:pt x="242126" y="391478"/>
                </a:lnTo>
                <a:cubicBezTo>
                  <a:pt x="242126" y="371475"/>
                  <a:pt x="243079" y="345758"/>
                  <a:pt x="228791" y="329565"/>
                </a:cubicBezTo>
                <a:cubicBezTo>
                  <a:pt x="220219" y="320040"/>
                  <a:pt x="210694" y="312420"/>
                  <a:pt x="200216" y="304800"/>
                </a:cubicBezTo>
                <a:cubicBezTo>
                  <a:pt x="192596" y="300038"/>
                  <a:pt x="184976" y="294323"/>
                  <a:pt x="179261" y="286703"/>
                </a:cubicBezTo>
                <a:cubicBezTo>
                  <a:pt x="176404" y="282893"/>
                  <a:pt x="174499" y="278130"/>
                  <a:pt x="172594" y="273368"/>
                </a:cubicBezTo>
                <a:cubicBezTo>
                  <a:pt x="184024" y="268605"/>
                  <a:pt x="196406" y="267653"/>
                  <a:pt x="207836" y="268605"/>
                </a:cubicBezTo>
                <a:cubicBezTo>
                  <a:pt x="213551" y="268605"/>
                  <a:pt x="218314" y="264795"/>
                  <a:pt x="218314" y="259080"/>
                </a:cubicBezTo>
                <a:cubicBezTo>
                  <a:pt x="219266" y="253365"/>
                  <a:pt x="215456" y="248602"/>
                  <a:pt x="210694" y="246698"/>
                </a:cubicBezTo>
                <a:cubicBezTo>
                  <a:pt x="196406" y="244793"/>
                  <a:pt x="181166" y="246698"/>
                  <a:pt x="166879" y="251460"/>
                </a:cubicBezTo>
                <a:cubicBezTo>
                  <a:pt x="166879" y="249555"/>
                  <a:pt x="166879" y="247650"/>
                  <a:pt x="165926" y="246698"/>
                </a:cubicBezTo>
                <a:cubicBezTo>
                  <a:pt x="164974" y="238125"/>
                  <a:pt x="166879" y="229552"/>
                  <a:pt x="168784" y="220980"/>
                </a:cubicBezTo>
                <a:cubicBezTo>
                  <a:pt x="176404" y="200978"/>
                  <a:pt x="195454" y="192405"/>
                  <a:pt x="213551" y="185738"/>
                </a:cubicBezTo>
                <a:cubicBezTo>
                  <a:pt x="216409" y="184785"/>
                  <a:pt x="220219" y="183833"/>
                  <a:pt x="224981" y="182880"/>
                </a:cubicBezTo>
                <a:lnTo>
                  <a:pt x="227839" y="181928"/>
                </a:lnTo>
                <a:lnTo>
                  <a:pt x="228791" y="181928"/>
                </a:lnTo>
                <a:cubicBezTo>
                  <a:pt x="233554" y="182880"/>
                  <a:pt x="237364" y="183833"/>
                  <a:pt x="241174" y="184785"/>
                </a:cubicBezTo>
                <a:lnTo>
                  <a:pt x="245936" y="185738"/>
                </a:lnTo>
                <a:lnTo>
                  <a:pt x="251651" y="186690"/>
                </a:lnTo>
                <a:cubicBezTo>
                  <a:pt x="261176" y="198120"/>
                  <a:pt x="265939" y="212408"/>
                  <a:pt x="264986" y="226695"/>
                </a:cubicBezTo>
                <a:cubicBezTo>
                  <a:pt x="264034" y="240983"/>
                  <a:pt x="257366" y="254318"/>
                  <a:pt x="245936" y="263843"/>
                </a:cubicBezTo>
                <a:cubicBezTo>
                  <a:pt x="242126" y="267653"/>
                  <a:pt x="241174" y="274320"/>
                  <a:pt x="244984" y="279083"/>
                </a:cubicBezTo>
                <a:cubicBezTo>
                  <a:pt x="248794" y="282893"/>
                  <a:pt x="254509" y="283845"/>
                  <a:pt x="259271" y="280035"/>
                </a:cubicBezTo>
                <a:cubicBezTo>
                  <a:pt x="265939" y="274320"/>
                  <a:pt x="271654" y="267653"/>
                  <a:pt x="275464" y="260033"/>
                </a:cubicBezTo>
                <a:lnTo>
                  <a:pt x="276416" y="260033"/>
                </a:lnTo>
                <a:cubicBezTo>
                  <a:pt x="292609" y="258127"/>
                  <a:pt x="308801" y="253365"/>
                  <a:pt x="323089" y="245745"/>
                </a:cubicBezTo>
                <a:cubicBezTo>
                  <a:pt x="324994" y="243840"/>
                  <a:pt x="326899" y="241935"/>
                  <a:pt x="327851" y="239077"/>
                </a:cubicBezTo>
                <a:cubicBezTo>
                  <a:pt x="328804" y="236220"/>
                  <a:pt x="327851" y="233363"/>
                  <a:pt x="325946" y="231458"/>
                </a:cubicBezTo>
                <a:cubicBezTo>
                  <a:pt x="322136" y="226695"/>
                  <a:pt x="316421" y="225743"/>
                  <a:pt x="311659" y="228600"/>
                </a:cubicBezTo>
                <a:cubicBezTo>
                  <a:pt x="303086" y="233363"/>
                  <a:pt x="294514" y="237173"/>
                  <a:pt x="284036" y="238125"/>
                </a:cubicBezTo>
                <a:cubicBezTo>
                  <a:pt x="284989" y="235268"/>
                  <a:pt x="285941" y="231458"/>
                  <a:pt x="285941" y="228600"/>
                </a:cubicBezTo>
                <a:cubicBezTo>
                  <a:pt x="286894" y="216218"/>
                  <a:pt x="284989" y="203835"/>
                  <a:pt x="280226" y="193358"/>
                </a:cubicBezTo>
                <a:cubicBezTo>
                  <a:pt x="287846" y="194310"/>
                  <a:pt x="295466" y="195263"/>
                  <a:pt x="303086" y="195263"/>
                </a:cubicBezTo>
                <a:cubicBezTo>
                  <a:pt x="309754" y="195263"/>
                  <a:pt x="316421" y="194310"/>
                  <a:pt x="323089" y="193358"/>
                </a:cubicBezTo>
                <a:cubicBezTo>
                  <a:pt x="335471" y="208598"/>
                  <a:pt x="351664" y="219075"/>
                  <a:pt x="370714" y="223838"/>
                </a:cubicBezTo>
                <a:cubicBezTo>
                  <a:pt x="395479" y="236220"/>
                  <a:pt x="418339" y="252413"/>
                  <a:pt x="418339" y="279083"/>
                </a:cubicBezTo>
                <a:cubicBezTo>
                  <a:pt x="418339" y="282893"/>
                  <a:pt x="420244" y="287655"/>
                  <a:pt x="423101" y="289560"/>
                </a:cubicBezTo>
                <a:cubicBezTo>
                  <a:pt x="426911" y="291465"/>
                  <a:pt x="430721" y="291465"/>
                  <a:pt x="434531" y="289560"/>
                </a:cubicBezTo>
                <a:cubicBezTo>
                  <a:pt x="438341" y="287655"/>
                  <a:pt x="440246" y="282893"/>
                  <a:pt x="439294" y="279083"/>
                </a:cubicBezTo>
                <a:cubicBezTo>
                  <a:pt x="439294" y="258127"/>
                  <a:pt x="429769" y="239077"/>
                  <a:pt x="413576" y="226695"/>
                </a:cubicBezTo>
                <a:cubicBezTo>
                  <a:pt x="426911" y="225743"/>
                  <a:pt x="438341" y="219075"/>
                  <a:pt x="446914" y="209550"/>
                </a:cubicBezTo>
                <a:cubicBezTo>
                  <a:pt x="450724" y="204788"/>
                  <a:pt x="449771" y="198120"/>
                  <a:pt x="445961" y="194310"/>
                </a:cubicBezTo>
                <a:cubicBezTo>
                  <a:pt x="441199" y="190500"/>
                  <a:pt x="434531" y="191453"/>
                  <a:pt x="430721" y="195263"/>
                </a:cubicBezTo>
                <a:cubicBezTo>
                  <a:pt x="425959" y="200978"/>
                  <a:pt x="413576" y="205740"/>
                  <a:pt x="395479" y="204788"/>
                </a:cubicBezTo>
                <a:cubicBezTo>
                  <a:pt x="377381" y="204788"/>
                  <a:pt x="359284" y="198120"/>
                  <a:pt x="345949" y="186690"/>
                </a:cubicBezTo>
                <a:cubicBezTo>
                  <a:pt x="361189" y="180023"/>
                  <a:pt x="374524" y="168593"/>
                  <a:pt x="383096" y="154305"/>
                </a:cubicBezTo>
                <a:cubicBezTo>
                  <a:pt x="385954" y="149543"/>
                  <a:pt x="384049" y="142875"/>
                  <a:pt x="379286" y="139065"/>
                </a:cubicBezTo>
                <a:cubicBezTo>
                  <a:pt x="374524" y="136208"/>
                  <a:pt x="367856" y="138113"/>
                  <a:pt x="364999" y="142875"/>
                </a:cubicBezTo>
                <a:cubicBezTo>
                  <a:pt x="348806" y="172403"/>
                  <a:pt x="314516" y="180975"/>
                  <a:pt x="260224" y="167640"/>
                </a:cubicBezTo>
                <a:cubicBezTo>
                  <a:pt x="272606" y="157163"/>
                  <a:pt x="278321" y="140970"/>
                  <a:pt x="276416" y="124778"/>
                </a:cubicBezTo>
                <a:cubicBezTo>
                  <a:pt x="276416" y="120968"/>
                  <a:pt x="274511" y="117157"/>
                  <a:pt x="270701" y="115253"/>
                </a:cubicBezTo>
                <a:cubicBezTo>
                  <a:pt x="266891" y="113348"/>
                  <a:pt x="263081" y="113348"/>
                  <a:pt x="259271" y="116205"/>
                </a:cubicBezTo>
                <a:cubicBezTo>
                  <a:pt x="255461" y="118110"/>
                  <a:pt x="254509" y="122873"/>
                  <a:pt x="254509" y="126682"/>
                </a:cubicBezTo>
                <a:cubicBezTo>
                  <a:pt x="255461" y="151448"/>
                  <a:pt x="242126" y="156210"/>
                  <a:pt x="220219" y="162878"/>
                </a:cubicBezTo>
                <a:cubicBezTo>
                  <a:pt x="217361" y="163830"/>
                  <a:pt x="213551" y="164783"/>
                  <a:pt x="210694" y="165735"/>
                </a:cubicBezTo>
                <a:cubicBezTo>
                  <a:pt x="204979" y="152400"/>
                  <a:pt x="192596" y="141923"/>
                  <a:pt x="178309" y="138113"/>
                </a:cubicBezTo>
                <a:cubicBezTo>
                  <a:pt x="174499" y="137160"/>
                  <a:pt x="170689" y="138113"/>
                  <a:pt x="167831" y="140970"/>
                </a:cubicBezTo>
                <a:cubicBezTo>
                  <a:pt x="164974" y="143828"/>
                  <a:pt x="164021" y="147638"/>
                  <a:pt x="164974" y="152400"/>
                </a:cubicBezTo>
                <a:cubicBezTo>
                  <a:pt x="165926" y="156210"/>
                  <a:pt x="168784" y="159068"/>
                  <a:pt x="173546" y="160020"/>
                </a:cubicBezTo>
                <a:cubicBezTo>
                  <a:pt x="181166" y="161925"/>
                  <a:pt x="186881" y="167640"/>
                  <a:pt x="190691" y="174308"/>
                </a:cubicBezTo>
                <a:lnTo>
                  <a:pt x="190691" y="175260"/>
                </a:lnTo>
                <a:cubicBezTo>
                  <a:pt x="172594" y="182880"/>
                  <a:pt x="158306" y="197168"/>
                  <a:pt x="151639" y="215265"/>
                </a:cubicBezTo>
                <a:cubicBezTo>
                  <a:pt x="149734" y="219075"/>
                  <a:pt x="148781" y="223838"/>
                  <a:pt x="148781" y="228600"/>
                </a:cubicBezTo>
                <a:cubicBezTo>
                  <a:pt x="146876" y="226695"/>
                  <a:pt x="144971" y="224790"/>
                  <a:pt x="144019" y="221933"/>
                </a:cubicBezTo>
                <a:cubicBezTo>
                  <a:pt x="140209" y="214313"/>
                  <a:pt x="137351" y="204788"/>
                  <a:pt x="136399" y="196215"/>
                </a:cubicBezTo>
                <a:cubicBezTo>
                  <a:pt x="135446" y="192405"/>
                  <a:pt x="132589" y="188595"/>
                  <a:pt x="129731" y="187643"/>
                </a:cubicBezTo>
                <a:cubicBezTo>
                  <a:pt x="125921" y="185738"/>
                  <a:pt x="122111" y="186690"/>
                  <a:pt x="119254" y="189548"/>
                </a:cubicBezTo>
                <a:cubicBezTo>
                  <a:pt x="116396" y="192405"/>
                  <a:pt x="114491" y="196215"/>
                  <a:pt x="116396" y="200025"/>
                </a:cubicBezTo>
                <a:cubicBezTo>
                  <a:pt x="118301" y="211455"/>
                  <a:pt x="121159" y="221933"/>
                  <a:pt x="126874" y="231458"/>
                </a:cubicBezTo>
                <a:cubicBezTo>
                  <a:pt x="132589" y="240983"/>
                  <a:pt x="140209" y="248602"/>
                  <a:pt x="150686" y="253365"/>
                </a:cubicBezTo>
                <a:cubicBezTo>
                  <a:pt x="151639" y="266700"/>
                  <a:pt x="156401" y="280035"/>
                  <a:pt x="163069" y="292418"/>
                </a:cubicBezTo>
                <a:cubicBezTo>
                  <a:pt x="156401" y="300990"/>
                  <a:pt x="147829" y="307658"/>
                  <a:pt x="138304" y="313373"/>
                </a:cubicBezTo>
                <a:cubicBezTo>
                  <a:pt x="135446" y="315278"/>
                  <a:pt x="133541" y="319088"/>
                  <a:pt x="132589" y="322898"/>
                </a:cubicBezTo>
                <a:cubicBezTo>
                  <a:pt x="132589" y="326708"/>
                  <a:pt x="134494" y="330518"/>
                  <a:pt x="138304" y="332423"/>
                </a:cubicBezTo>
                <a:cubicBezTo>
                  <a:pt x="142114" y="334328"/>
                  <a:pt x="145924" y="334328"/>
                  <a:pt x="148781" y="331470"/>
                </a:cubicBezTo>
                <a:cubicBezTo>
                  <a:pt x="158306" y="324803"/>
                  <a:pt x="166879" y="318135"/>
                  <a:pt x="174499" y="309563"/>
                </a:cubicBezTo>
                <a:cubicBezTo>
                  <a:pt x="180214" y="314325"/>
                  <a:pt x="185929" y="318135"/>
                  <a:pt x="191644" y="321945"/>
                </a:cubicBezTo>
                <a:cubicBezTo>
                  <a:pt x="201169" y="327660"/>
                  <a:pt x="208789" y="334328"/>
                  <a:pt x="216409" y="342900"/>
                </a:cubicBezTo>
                <a:cubicBezTo>
                  <a:pt x="224981" y="353378"/>
                  <a:pt x="224981" y="373380"/>
                  <a:pt x="224981" y="390525"/>
                </a:cubicBezTo>
                <a:lnTo>
                  <a:pt x="224981" y="447675"/>
                </a:lnTo>
                <a:lnTo>
                  <a:pt x="181166" y="447675"/>
                </a:lnTo>
                <a:cubicBezTo>
                  <a:pt x="181166" y="377190"/>
                  <a:pt x="146876" y="373380"/>
                  <a:pt x="143066" y="371475"/>
                </a:cubicBezTo>
                <a:cubicBezTo>
                  <a:pt x="128779" y="367665"/>
                  <a:pt x="91631" y="347663"/>
                  <a:pt x="83059" y="307658"/>
                </a:cubicBezTo>
                <a:cubicBezTo>
                  <a:pt x="82106" y="305753"/>
                  <a:pt x="82106" y="302895"/>
                  <a:pt x="82106" y="300990"/>
                </a:cubicBezTo>
                <a:cubicBezTo>
                  <a:pt x="65914" y="278130"/>
                  <a:pt x="66866" y="246698"/>
                  <a:pt x="84964" y="224790"/>
                </a:cubicBezTo>
                <a:cubicBezTo>
                  <a:pt x="83059" y="218123"/>
                  <a:pt x="82106" y="211455"/>
                  <a:pt x="82106" y="204788"/>
                </a:cubicBezTo>
                <a:cubicBezTo>
                  <a:pt x="82106" y="174308"/>
                  <a:pt x="104014" y="147638"/>
                  <a:pt x="134494" y="141923"/>
                </a:cubicBezTo>
                <a:cubicBezTo>
                  <a:pt x="144019" y="115253"/>
                  <a:pt x="168784" y="97155"/>
                  <a:pt x="196406" y="98107"/>
                </a:cubicBezTo>
                <a:cubicBezTo>
                  <a:pt x="201169" y="98107"/>
                  <a:pt x="206884" y="99060"/>
                  <a:pt x="211646" y="100013"/>
                </a:cubicBezTo>
                <a:cubicBezTo>
                  <a:pt x="223076" y="86678"/>
                  <a:pt x="239269" y="79057"/>
                  <a:pt x="257366" y="77153"/>
                </a:cubicBezTo>
                <a:cubicBezTo>
                  <a:pt x="275464" y="76200"/>
                  <a:pt x="292609" y="81915"/>
                  <a:pt x="305944" y="94298"/>
                </a:cubicBezTo>
                <a:cubicBezTo>
                  <a:pt x="323089" y="82868"/>
                  <a:pt x="344044" y="80010"/>
                  <a:pt x="363094" y="85725"/>
                </a:cubicBezTo>
                <a:cubicBezTo>
                  <a:pt x="383096" y="91440"/>
                  <a:pt x="398336" y="106680"/>
                  <a:pt x="405004" y="125730"/>
                </a:cubicBezTo>
                <a:lnTo>
                  <a:pt x="408814" y="125730"/>
                </a:lnTo>
                <a:cubicBezTo>
                  <a:pt x="445009" y="125730"/>
                  <a:pt x="473584" y="154305"/>
                  <a:pt x="474536" y="190500"/>
                </a:cubicBezTo>
                <a:lnTo>
                  <a:pt x="474536" y="193358"/>
                </a:lnTo>
                <a:cubicBezTo>
                  <a:pt x="496444" y="205740"/>
                  <a:pt x="508826" y="229552"/>
                  <a:pt x="506921" y="254318"/>
                </a:cubicBezTo>
                <a:cubicBezTo>
                  <a:pt x="499301" y="287655"/>
                  <a:pt x="469774" y="313373"/>
                  <a:pt x="435484" y="312420"/>
                </a:cubicBezTo>
                <a:close/>
                <a:moveTo>
                  <a:pt x="638366" y="412433"/>
                </a:moveTo>
                <a:lnTo>
                  <a:pt x="572644" y="299085"/>
                </a:lnTo>
                <a:lnTo>
                  <a:pt x="572644" y="295275"/>
                </a:lnTo>
                <a:cubicBezTo>
                  <a:pt x="576454" y="190500"/>
                  <a:pt x="523114" y="92393"/>
                  <a:pt x="432626" y="40005"/>
                </a:cubicBezTo>
                <a:cubicBezTo>
                  <a:pt x="342139" y="-13335"/>
                  <a:pt x="230696" y="-13335"/>
                  <a:pt x="140209" y="40005"/>
                </a:cubicBezTo>
                <a:cubicBezTo>
                  <a:pt x="49721" y="92393"/>
                  <a:pt x="-3619" y="190500"/>
                  <a:pt x="191" y="295275"/>
                </a:cubicBezTo>
                <a:cubicBezTo>
                  <a:pt x="191" y="384810"/>
                  <a:pt x="41149" y="469583"/>
                  <a:pt x="112586" y="523875"/>
                </a:cubicBezTo>
                <a:lnTo>
                  <a:pt x="112586" y="762000"/>
                </a:lnTo>
                <a:lnTo>
                  <a:pt x="413576" y="762000"/>
                </a:lnTo>
                <a:lnTo>
                  <a:pt x="413576" y="648653"/>
                </a:lnTo>
                <a:lnTo>
                  <a:pt x="460249" y="648653"/>
                </a:lnTo>
                <a:cubicBezTo>
                  <a:pt x="490729" y="648653"/>
                  <a:pt x="519304" y="637223"/>
                  <a:pt x="540259" y="615315"/>
                </a:cubicBezTo>
                <a:cubicBezTo>
                  <a:pt x="561214" y="594360"/>
                  <a:pt x="572644" y="564833"/>
                  <a:pt x="572644" y="535305"/>
                </a:cubicBezTo>
                <a:lnTo>
                  <a:pt x="572644" y="478155"/>
                </a:lnTo>
                <a:lnTo>
                  <a:pt x="614554" y="478155"/>
                </a:lnTo>
                <a:cubicBezTo>
                  <a:pt x="639319" y="476250"/>
                  <a:pt x="661226" y="447675"/>
                  <a:pt x="638366" y="412433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pic>
        <p:nvPicPr>
          <p:cNvPr id="8" name="Graphic 7" descr="Raised hand">
            <a:extLst>
              <a:ext uri="{FF2B5EF4-FFF2-40B4-BE49-F238E27FC236}">
                <a16:creationId xmlns:a16="http://schemas.microsoft.com/office/drawing/2014/main" id="{81190346-AE28-5746-9D14-8A46F9FA73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7524" y="3369107"/>
            <a:ext cx="914400" cy="914400"/>
          </a:xfrm>
          <a:prstGeom prst="rect">
            <a:avLst/>
          </a:prstGeom>
        </p:spPr>
      </p:pic>
      <p:pic>
        <p:nvPicPr>
          <p:cNvPr id="12" name="Graphic 11" descr="Heart with pulse">
            <a:extLst>
              <a:ext uri="{FF2B5EF4-FFF2-40B4-BE49-F238E27FC236}">
                <a16:creationId xmlns:a16="http://schemas.microsoft.com/office/drawing/2014/main" id="{6DDD424F-890A-4645-9217-4820DF42FB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7524" y="486437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215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687D5D-8BDD-159B-C2C3-8DD8D9AF9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Digital competences &lt;=&gt; the degree profile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7335B0F-2B97-B0CA-5A82-59C0CCEA4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4249" y="1844824"/>
            <a:ext cx="10220325" cy="4061209"/>
          </a:xfrm>
        </p:spPr>
        <p:txBody>
          <a:bodyPr/>
          <a:lstStyle/>
          <a:p>
            <a:r>
              <a:rPr lang="en-GB" sz="1700" dirty="0"/>
              <a:t>Having identified the digital competences for a degree program raises  a question about how the digital profile becomes/should be visible in the written curriculum, e.g. Academic Regulations and course descriptions</a:t>
            </a:r>
          </a:p>
          <a:p>
            <a:endParaRPr lang="en-GB" sz="1700" dirty="0"/>
          </a:p>
          <a:p>
            <a:pPr>
              <a:buNone/>
            </a:pPr>
            <a:r>
              <a:rPr lang="en-GB" sz="1700" dirty="0"/>
              <a:t>Generated list of relevant digital competences might need prioritising</a:t>
            </a:r>
          </a:p>
          <a:p>
            <a:pPr marL="717750" lvl="1" indent="-285750"/>
            <a:r>
              <a:rPr lang="en-GB" sz="1700" dirty="0"/>
              <a:t>in/out of the curriculum</a:t>
            </a:r>
          </a:p>
          <a:p>
            <a:pPr marL="717750" lvl="1" indent="-285750"/>
            <a:r>
              <a:rPr lang="en-GB" sz="1700" dirty="0"/>
              <a:t>mandatory, electives, extra-curricular</a:t>
            </a:r>
          </a:p>
          <a:p>
            <a:pPr>
              <a:buNone/>
            </a:pPr>
            <a:endParaRPr lang="en-GB" sz="1700" dirty="0"/>
          </a:p>
          <a:p>
            <a:pPr>
              <a:buNone/>
            </a:pPr>
            <a:r>
              <a:rPr lang="en-GB" sz="1700" dirty="0"/>
              <a:t>Decision on whether/how the digital profile should be visible in the written curriculum, e.g. Academic Regulations and course descriptions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/>
              <a:t>A balance between</a:t>
            </a:r>
          </a:p>
          <a:p>
            <a:pPr marL="717750" lvl="1" indent="-285750"/>
            <a:r>
              <a:rPr lang="en-GB" sz="1700" dirty="0"/>
              <a:t>The wish to express a clear digital profile</a:t>
            </a:r>
          </a:p>
          <a:p>
            <a:pPr marL="717750" lvl="1" indent="-285750"/>
            <a:r>
              <a:rPr lang="en-GB" sz="1700" dirty="0"/>
              <a:t>The wish to avoid an overload of “special areas” in the profile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700" dirty="0"/>
          </a:p>
          <a:p>
            <a:pPr>
              <a:buNone/>
            </a:pPr>
            <a:endParaRPr lang="en-GB" sz="1700" dirty="0"/>
          </a:p>
          <a:p>
            <a:pPr>
              <a:buNone/>
            </a:pPr>
            <a:endParaRPr lang="en-GB" sz="1700" dirty="0"/>
          </a:p>
          <a:p>
            <a:pPr>
              <a:buNone/>
            </a:pPr>
            <a:endParaRPr lang="en-GB" sz="1700" dirty="0"/>
          </a:p>
          <a:p>
            <a:pPr>
              <a:buNone/>
            </a:pPr>
            <a:endParaRPr lang="en-GB" sz="1700" dirty="0"/>
          </a:p>
          <a:p>
            <a:pPr>
              <a:buNone/>
            </a:pPr>
            <a:endParaRPr lang="en-GB" sz="1700" dirty="0"/>
          </a:p>
          <a:p>
            <a:pPr>
              <a:buNone/>
            </a:pPr>
            <a:endParaRPr lang="en-GB" sz="1700" dirty="0"/>
          </a:p>
          <a:p>
            <a:pPr>
              <a:buNone/>
            </a:pPr>
            <a:endParaRPr lang="en-GB" sz="1700" dirty="0"/>
          </a:p>
          <a:p>
            <a:pPr>
              <a:buNone/>
            </a:pPr>
            <a:endParaRPr lang="en-GB" sz="1700" dirty="0"/>
          </a:p>
          <a:p>
            <a:pPr>
              <a:buNone/>
            </a:pPr>
            <a:endParaRPr lang="en-GB" sz="1700" dirty="0"/>
          </a:p>
          <a:p>
            <a:pPr>
              <a:buNone/>
            </a:pPr>
            <a:endParaRPr lang="en-GB" sz="1700" dirty="0"/>
          </a:p>
          <a:p>
            <a:pPr>
              <a:buNone/>
            </a:pPr>
            <a:endParaRPr lang="en-GB" sz="1700" dirty="0"/>
          </a:p>
          <a:p>
            <a:endParaRPr lang="en-GB" sz="1700" dirty="0"/>
          </a:p>
          <a:p>
            <a:endParaRPr lang="en-GB" sz="1700" dirty="0"/>
          </a:p>
          <a:p>
            <a:endParaRPr lang="en-GB" sz="1700" dirty="0"/>
          </a:p>
          <a:p>
            <a:endParaRPr lang="en-GB" sz="1700" dirty="0"/>
          </a:p>
          <a:p>
            <a:endParaRPr lang="en-GB" sz="1700" dirty="0"/>
          </a:p>
          <a:p>
            <a:endParaRPr lang="en-GB" sz="1700" dirty="0"/>
          </a:p>
          <a:p>
            <a:endParaRPr lang="en-GB" sz="1700" dirty="0"/>
          </a:p>
          <a:p>
            <a:endParaRPr lang="en-GB" sz="1700" dirty="0"/>
          </a:p>
          <a:p>
            <a:pPr>
              <a:buNone/>
            </a:pPr>
            <a:endParaRPr lang="en-GB" sz="1700" dirty="0"/>
          </a:p>
          <a:p>
            <a:endParaRPr lang="en-GB" sz="1700" dirty="0"/>
          </a:p>
          <a:p>
            <a:endParaRPr lang="en-GB" sz="1700" dirty="0"/>
          </a:p>
          <a:p>
            <a:endParaRPr lang="en-GB" sz="1700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7FC557F-28F0-2E86-2914-853CE44BA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5C416-A677-4A3F-9EB3-B6E4F2657944}" type="datetime1">
              <a:rPr lang="en-GB" smtClean="0"/>
              <a:t>02/10/2024</a:t>
            </a:fld>
            <a:r>
              <a:rPr lang="en-GB"/>
              <a:t>03/10/2024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2569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61BA4E-17D4-3919-C1C3-63E7F2ED5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1: BA Media studies  AU 2021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0F53F9C-8D55-D12E-9078-F72D631DD4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5839" y="1373021"/>
            <a:ext cx="7268813" cy="4521366"/>
          </a:xfrm>
        </p:spPr>
        <p:txBody>
          <a:bodyPr/>
          <a:lstStyle/>
          <a:p>
            <a:pPr algn="l"/>
            <a:r>
              <a:rPr lang="en-US" sz="1800" b="1" i="0" dirty="0">
                <a:solidFill>
                  <a:srgbClr val="333333"/>
                </a:solidFill>
                <a:effectLst/>
                <a:latin typeface="AUPassataRegular"/>
              </a:rPr>
              <a:t>Knowledge: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333333"/>
                </a:solidFill>
                <a:effectLst/>
                <a:latin typeface="AUPassataRegular"/>
              </a:rPr>
              <a:t>A broad and varied understanding and knowledge of the different types of media communication and their function in cultural and societal contexts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333333"/>
                </a:solidFill>
                <a:effectLst/>
                <a:latin typeface="AUPassataRegular"/>
              </a:rPr>
              <a:t>Basic insight into media science theories and methods, </a:t>
            </a:r>
            <a:r>
              <a:rPr lang="en-US" sz="1800" b="1" i="0" dirty="0">
                <a:solidFill>
                  <a:srgbClr val="333333"/>
                </a:solidFill>
                <a:effectLst/>
                <a:latin typeface="AUPassataRegular"/>
              </a:rPr>
              <a:t>including digital methods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333333"/>
                </a:solidFill>
                <a:effectLst/>
                <a:latin typeface="AUPassataRegular"/>
              </a:rPr>
              <a:t>Knowledge of current and historical dimensions of media as well </a:t>
            </a:r>
            <a:r>
              <a:rPr lang="en-US" sz="1800" b="1" dirty="0">
                <a:solidFill>
                  <a:srgbClr val="333333"/>
                </a:solidFill>
                <a:effectLst/>
                <a:latin typeface="AUPassataRegular"/>
              </a:rPr>
              <a:t>as the significance of </a:t>
            </a:r>
            <a:r>
              <a:rPr lang="en-US" sz="1800" b="1" dirty="0" err="1">
                <a:solidFill>
                  <a:srgbClr val="333333"/>
                </a:solidFill>
                <a:effectLst/>
                <a:latin typeface="AUPassataRegular"/>
              </a:rPr>
              <a:t>digitisation</a:t>
            </a:r>
            <a:r>
              <a:rPr lang="en-US" sz="1800" b="1" dirty="0">
                <a:solidFill>
                  <a:srgbClr val="333333"/>
                </a:solidFill>
                <a:effectLst/>
                <a:latin typeface="AUPassataRegular"/>
              </a:rPr>
              <a:t> for media texts, media use and media systems</a:t>
            </a:r>
          </a:p>
          <a:p>
            <a:pPr algn="l">
              <a:buNone/>
            </a:pPr>
            <a:r>
              <a:rPr lang="en-US" sz="1800" b="0" i="0" dirty="0">
                <a:solidFill>
                  <a:srgbClr val="333333"/>
                </a:solidFill>
                <a:effectLst/>
                <a:latin typeface="AUPassataRegular"/>
              </a:rPr>
              <a:t>[…]</a:t>
            </a:r>
          </a:p>
          <a:p>
            <a:pPr algn="l">
              <a:buNone/>
            </a:pPr>
            <a:endParaRPr lang="en-US" sz="1800" b="0" i="0" dirty="0">
              <a:solidFill>
                <a:srgbClr val="333333"/>
              </a:solidFill>
              <a:effectLst/>
              <a:latin typeface="AUPassataRegular"/>
            </a:endParaRPr>
          </a:p>
          <a:p>
            <a:pPr algn="l"/>
            <a:r>
              <a:rPr lang="en-US" sz="1800" b="1" i="0" dirty="0">
                <a:solidFill>
                  <a:srgbClr val="333333"/>
                </a:solidFill>
                <a:effectLst/>
                <a:latin typeface="AUPassataRegular"/>
              </a:rPr>
              <a:t>Skills: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333333"/>
                </a:solidFill>
                <a:effectLst/>
                <a:latin typeface="AUPassataRegular"/>
              </a:rPr>
              <a:t>The ability to apply relevant methods and approaches to analysis, </a:t>
            </a:r>
            <a:r>
              <a:rPr lang="en-US" sz="1800" b="1" i="0" dirty="0">
                <a:solidFill>
                  <a:srgbClr val="333333"/>
                </a:solidFill>
                <a:effectLst/>
                <a:latin typeface="AUPassataRegular"/>
              </a:rPr>
              <a:t>including digital methods, 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AUPassataRegular"/>
              </a:rPr>
              <a:t>to investigate a given media studies phenomenon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333333"/>
                </a:solidFill>
                <a:latin typeface="AUPassataRegular"/>
              </a:rPr>
              <a:t>[…]</a:t>
            </a:r>
            <a:endParaRPr lang="en-US" sz="1800" b="0" i="0" dirty="0">
              <a:solidFill>
                <a:srgbClr val="333333"/>
              </a:solidFill>
              <a:effectLst/>
              <a:latin typeface="AUPassataRegular"/>
            </a:endParaRP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1DE6A30-BFB6-9543-B68D-3DB35F2FC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EAC94-F34C-4BF7-99B2-1C082EB913AC}" type="datetime1">
              <a:rPr lang="en-GB" smtClean="0"/>
              <a:t>02/10/2024</a:t>
            </a:fld>
            <a:r>
              <a:rPr lang="en-GB"/>
              <a:t>03/10/2024</a:t>
            </a:r>
            <a:endParaRPr lang="en-GB" dirty="0"/>
          </a:p>
        </p:txBody>
      </p:sp>
      <p:sp>
        <p:nvSpPr>
          <p:cNvPr id="5" name="Tankeboble: sky 4">
            <a:extLst>
              <a:ext uri="{FF2B5EF4-FFF2-40B4-BE49-F238E27FC236}">
                <a16:creationId xmlns:a16="http://schemas.microsoft.com/office/drawing/2014/main" id="{38C1B8CF-9629-EE82-92D2-3F27E294E54F}"/>
              </a:ext>
            </a:extLst>
          </p:cNvPr>
          <p:cNvSpPr/>
          <p:nvPr/>
        </p:nvSpPr>
        <p:spPr bwMode="auto">
          <a:xfrm>
            <a:off x="8830716" y="1556792"/>
            <a:ext cx="2952328" cy="2952328"/>
          </a:xfrm>
          <a:custGeom>
            <a:avLst/>
            <a:gdLst>
              <a:gd name="connsiteX0" fmla="*/ 266529 w 2952328"/>
              <a:gd name="connsiteY0" fmla="*/ 982059 h 2952328"/>
              <a:gd name="connsiteX1" fmla="*/ 384281 w 2952328"/>
              <a:gd name="connsiteY1" fmla="*/ 472030 h 2952328"/>
              <a:gd name="connsiteX2" fmla="*/ 957114 w 2952328"/>
              <a:gd name="connsiteY2" fmla="*/ 355509 h 2952328"/>
              <a:gd name="connsiteX3" fmla="*/ 1534663 w 2952328"/>
              <a:gd name="connsiteY3" fmla="*/ 234546 h 2952328"/>
              <a:gd name="connsiteX4" fmla="*/ 1759710 w 2952328"/>
              <a:gd name="connsiteY4" fmla="*/ 13668 h 2952328"/>
              <a:gd name="connsiteX5" fmla="*/ 2038814 w 2952328"/>
              <a:gd name="connsiteY5" fmla="*/ 169553 h 2952328"/>
              <a:gd name="connsiteX6" fmla="*/ 2423574 w 2952328"/>
              <a:gd name="connsiteY6" fmla="*/ 47155 h 2952328"/>
              <a:gd name="connsiteX7" fmla="*/ 2618687 w 2952328"/>
              <a:gd name="connsiteY7" fmla="*/ 381069 h 2952328"/>
              <a:gd name="connsiteX8" fmla="*/ 2869088 w 2952328"/>
              <a:gd name="connsiteY8" fmla="*/ 705141 h 2952328"/>
              <a:gd name="connsiteX9" fmla="*/ 2857880 w 2952328"/>
              <a:gd name="connsiteY9" fmla="*/ 1056550 h 2952328"/>
              <a:gd name="connsiteX10" fmla="*/ 2939753 w 2952328"/>
              <a:gd name="connsiteY10" fmla="*/ 1593847 h 2952328"/>
              <a:gd name="connsiteX11" fmla="*/ 2556223 w 2952328"/>
              <a:gd name="connsiteY11" fmla="*/ 2064169 h 2952328"/>
              <a:gd name="connsiteX12" fmla="*/ 2418927 w 2952328"/>
              <a:gd name="connsiteY12" fmla="*/ 2467175 h 2952328"/>
              <a:gd name="connsiteX13" fmla="*/ 1951475 w 2952328"/>
              <a:gd name="connsiteY13" fmla="*/ 2515971 h 2952328"/>
              <a:gd name="connsiteX14" fmla="*/ 1617424 w 2952328"/>
              <a:gd name="connsiteY14" fmla="*/ 2945903 h 2952328"/>
              <a:gd name="connsiteX15" fmla="*/ 1126258 w 2952328"/>
              <a:gd name="connsiteY15" fmla="*/ 2683474 h 2952328"/>
              <a:gd name="connsiteX16" fmla="*/ 396650 w 2952328"/>
              <a:gd name="connsiteY16" fmla="*/ 2424189 h 2952328"/>
              <a:gd name="connsiteX17" fmla="*/ 75858 w 2952328"/>
              <a:gd name="connsiteY17" fmla="*/ 2135653 h 2952328"/>
              <a:gd name="connsiteX18" fmla="*/ 144404 w 2952328"/>
              <a:gd name="connsiteY18" fmla="*/ 1746178 h 2952328"/>
              <a:gd name="connsiteX19" fmla="*/ -342 w 2952328"/>
              <a:gd name="connsiteY19" fmla="*/ 1346589 h 2952328"/>
              <a:gd name="connsiteX20" fmla="*/ 264000 w 2952328"/>
              <a:gd name="connsiteY20" fmla="*/ 991421 h 2952328"/>
              <a:gd name="connsiteX21" fmla="*/ 266529 w 2952328"/>
              <a:gd name="connsiteY21" fmla="*/ 982059 h 2952328"/>
              <a:gd name="connsiteX0" fmla="*/ -711518 w 2952328"/>
              <a:gd name="connsiteY0" fmla="*/ 2169312 h 2952328"/>
              <a:gd name="connsiteX1" fmla="*/ -793527 w 2952328"/>
              <a:gd name="connsiteY1" fmla="*/ 2251321 h 2952328"/>
              <a:gd name="connsiteX2" fmla="*/ -875536 w 2952328"/>
              <a:gd name="connsiteY2" fmla="*/ 2169312 h 2952328"/>
              <a:gd name="connsiteX3" fmla="*/ -793527 w 2952328"/>
              <a:gd name="connsiteY3" fmla="*/ 2087303 h 2952328"/>
              <a:gd name="connsiteX4" fmla="*/ -711518 w 2952328"/>
              <a:gd name="connsiteY4" fmla="*/ 2169312 h 2952328"/>
              <a:gd name="connsiteX0" fmla="*/ -395832 w 2952328"/>
              <a:gd name="connsiteY0" fmla="*/ 2097949 h 2952328"/>
              <a:gd name="connsiteX1" fmla="*/ -559850 w 2952328"/>
              <a:gd name="connsiteY1" fmla="*/ 2261967 h 2952328"/>
              <a:gd name="connsiteX2" fmla="*/ -723868 w 2952328"/>
              <a:gd name="connsiteY2" fmla="*/ 2097949 h 2952328"/>
              <a:gd name="connsiteX3" fmla="*/ -559850 w 2952328"/>
              <a:gd name="connsiteY3" fmla="*/ 1933931 h 2952328"/>
              <a:gd name="connsiteX4" fmla="*/ -395832 w 2952328"/>
              <a:gd name="connsiteY4" fmla="*/ 2097949 h 2952328"/>
              <a:gd name="connsiteX0" fmla="*/ 76719 w 2952328"/>
              <a:gd name="connsiteY0" fmla="*/ 1978680 h 2952328"/>
              <a:gd name="connsiteX1" fmla="*/ -169308 w 2952328"/>
              <a:gd name="connsiteY1" fmla="*/ 2224707 h 2952328"/>
              <a:gd name="connsiteX2" fmla="*/ -415335 w 2952328"/>
              <a:gd name="connsiteY2" fmla="*/ 1978680 h 2952328"/>
              <a:gd name="connsiteX3" fmla="*/ -169308 w 2952328"/>
              <a:gd name="connsiteY3" fmla="*/ 1732653 h 2952328"/>
              <a:gd name="connsiteX4" fmla="*/ 76719 w 2952328"/>
              <a:gd name="connsiteY4" fmla="*/ 1978680 h 2952328"/>
              <a:gd name="connsiteX0" fmla="*/ 320723 w 2952328"/>
              <a:gd name="connsiteY0" fmla="*/ 1788960 h 2952328"/>
              <a:gd name="connsiteX1" fmla="*/ 147616 w 2952328"/>
              <a:gd name="connsiteY1" fmla="*/ 1734492 h 2952328"/>
              <a:gd name="connsiteX2" fmla="*/ 473465 w 2952328"/>
              <a:gd name="connsiteY2" fmla="*/ 2385029 h 2952328"/>
              <a:gd name="connsiteX3" fmla="*/ 397744 w 2952328"/>
              <a:gd name="connsiteY3" fmla="*/ 2411067 h 2952328"/>
              <a:gd name="connsiteX4" fmla="*/ 1126121 w 2952328"/>
              <a:gd name="connsiteY4" fmla="*/ 2671446 h 2952328"/>
              <a:gd name="connsiteX5" fmla="*/ 1080470 w 2952328"/>
              <a:gd name="connsiteY5" fmla="*/ 2552533 h 2952328"/>
              <a:gd name="connsiteX6" fmla="*/ 1970063 w 2952328"/>
              <a:gd name="connsiteY6" fmla="*/ 2374915 h 2952328"/>
              <a:gd name="connsiteX7" fmla="*/ 1951816 w 2952328"/>
              <a:gd name="connsiteY7" fmla="*/ 2505378 h 2952328"/>
              <a:gd name="connsiteX8" fmla="*/ 2332407 w 2952328"/>
              <a:gd name="connsiteY8" fmla="*/ 1568697 h 2952328"/>
              <a:gd name="connsiteX9" fmla="*/ 2554583 w 2952328"/>
              <a:gd name="connsiteY9" fmla="*/ 2056378 h 2952328"/>
              <a:gd name="connsiteX10" fmla="*/ 2856514 w 2952328"/>
              <a:gd name="connsiteY10" fmla="*/ 1049306 h 2952328"/>
              <a:gd name="connsiteX11" fmla="*/ 2757556 w 2952328"/>
              <a:gd name="connsiteY11" fmla="*/ 1232186 h 2952328"/>
              <a:gd name="connsiteX12" fmla="*/ 2619097 w 2952328"/>
              <a:gd name="connsiteY12" fmla="*/ 370817 h 2952328"/>
              <a:gd name="connsiteX13" fmla="*/ 2624291 w 2952328"/>
              <a:gd name="connsiteY13" fmla="*/ 457200 h 2952328"/>
              <a:gd name="connsiteX14" fmla="*/ 1987217 w 2952328"/>
              <a:gd name="connsiteY14" fmla="*/ 270083 h 2952328"/>
              <a:gd name="connsiteX15" fmla="*/ 2037926 w 2952328"/>
              <a:gd name="connsiteY15" fmla="*/ 159917 h 2952328"/>
              <a:gd name="connsiteX16" fmla="*/ 1513136 w 2952328"/>
              <a:gd name="connsiteY16" fmla="*/ 322569 h 2952328"/>
              <a:gd name="connsiteX17" fmla="*/ 1537670 w 2952328"/>
              <a:gd name="connsiteY17" fmla="*/ 227575 h 2952328"/>
              <a:gd name="connsiteX18" fmla="*/ 956772 w 2952328"/>
              <a:gd name="connsiteY18" fmla="*/ 354826 h 2952328"/>
              <a:gd name="connsiteX19" fmla="*/ 1045616 w 2952328"/>
              <a:gd name="connsiteY19" fmla="*/ 446949 h 2952328"/>
              <a:gd name="connsiteX20" fmla="*/ 282043 w 2952328"/>
              <a:gd name="connsiteY20" fmla="*/ 1079034 h 2952328"/>
              <a:gd name="connsiteX21" fmla="*/ 266529 w 2952328"/>
              <a:gd name="connsiteY21" fmla="*/ 982059 h 2952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952328" h="2952328" extrusionOk="0">
                <a:moveTo>
                  <a:pt x="266529" y="982059"/>
                </a:moveTo>
                <a:cubicBezTo>
                  <a:pt x="237747" y="790320"/>
                  <a:pt x="274448" y="615956"/>
                  <a:pt x="384281" y="472030"/>
                </a:cubicBezTo>
                <a:cubicBezTo>
                  <a:pt x="600390" y="269172"/>
                  <a:pt x="739189" y="207157"/>
                  <a:pt x="957114" y="355509"/>
                </a:cubicBezTo>
                <a:cubicBezTo>
                  <a:pt x="1018313" y="114011"/>
                  <a:pt x="1349995" y="62007"/>
                  <a:pt x="1534663" y="234546"/>
                </a:cubicBezTo>
                <a:cubicBezTo>
                  <a:pt x="1568447" y="109533"/>
                  <a:pt x="1666213" y="34120"/>
                  <a:pt x="1759710" y="13668"/>
                </a:cubicBezTo>
                <a:cubicBezTo>
                  <a:pt x="1869317" y="-6648"/>
                  <a:pt x="1976580" y="45963"/>
                  <a:pt x="2038814" y="169553"/>
                </a:cubicBezTo>
                <a:cubicBezTo>
                  <a:pt x="2090210" y="11654"/>
                  <a:pt x="2267769" y="-10988"/>
                  <a:pt x="2423574" y="47155"/>
                </a:cubicBezTo>
                <a:cubicBezTo>
                  <a:pt x="2523524" y="85856"/>
                  <a:pt x="2597185" y="234889"/>
                  <a:pt x="2618687" y="381069"/>
                </a:cubicBezTo>
                <a:cubicBezTo>
                  <a:pt x="2741925" y="427824"/>
                  <a:pt x="2834164" y="547395"/>
                  <a:pt x="2869088" y="705141"/>
                </a:cubicBezTo>
                <a:cubicBezTo>
                  <a:pt x="2864553" y="814995"/>
                  <a:pt x="2919080" y="966601"/>
                  <a:pt x="2857880" y="1056550"/>
                </a:cubicBezTo>
                <a:cubicBezTo>
                  <a:pt x="2958382" y="1230547"/>
                  <a:pt x="2976117" y="1427029"/>
                  <a:pt x="2939753" y="1593847"/>
                </a:cubicBezTo>
                <a:cubicBezTo>
                  <a:pt x="2906236" y="1860964"/>
                  <a:pt x="2765479" y="2056237"/>
                  <a:pt x="2556223" y="2064169"/>
                </a:cubicBezTo>
                <a:cubicBezTo>
                  <a:pt x="2568475" y="2207594"/>
                  <a:pt x="2508081" y="2352671"/>
                  <a:pt x="2418927" y="2467175"/>
                </a:cubicBezTo>
                <a:cubicBezTo>
                  <a:pt x="2234616" y="2629604"/>
                  <a:pt x="2061788" y="2615406"/>
                  <a:pt x="1951475" y="2515971"/>
                </a:cubicBezTo>
                <a:cubicBezTo>
                  <a:pt x="1891936" y="2729228"/>
                  <a:pt x="1765517" y="2870770"/>
                  <a:pt x="1617424" y="2945903"/>
                </a:cubicBezTo>
                <a:cubicBezTo>
                  <a:pt x="1434075" y="2947124"/>
                  <a:pt x="1213384" y="2914461"/>
                  <a:pt x="1126258" y="2683474"/>
                </a:cubicBezTo>
                <a:cubicBezTo>
                  <a:pt x="867543" y="2900993"/>
                  <a:pt x="584867" y="2805149"/>
                  <a:pt x="396650" y="2424189"/>
                </a:cubicBezTo>
                <a:cubicBezTo>
                  <a:pt x="249893" y="2501543"/>
                  <a:pt x="121042" y="2322550"/>
                  <a:pt x="75858" y="2135653"/>
                </a:cubicBezTo>
                <a:cubicBezTo>
                  <a:pt x="42871" y="2004100"/>
                  <a:pt x="44048" y="1851981"/>
                  <a:pt x="144404" y="1746178"/>
                </a:cubicBezTo>
                <a:cubicBezTo>
                  <a:pt x="49942" y="1679499"/>
                  <a:pt x="-53724" y="1528050"/>
                  <a:pt x="-342" y="1346589"/>
                </a:cubicBezTo>
                <a:cubicBezTo>
                  <a:pt x="20302" y="1135613"/>
                  <a:pt x="91524" y="1008874"/>
                  <a:pt x="264000" y="991421"/>
                </a:cubicBezTo>
                <a:cubicBezTo>
                  <a:pt x="265490" y="988854"/>
                  <a:pt x="265667" y="985329"/>
                  <a:pt x="266529" y="982059"/>
                </a:cubicBezTo>
                <a:close/>
              </a:path>
              <a:path w="2952328" h="2952328" extrusionOk="0">
                <a:moveTo>
                  <a:pt x="-711518" y="2169312"/>
                </a:moveTo>
                <a:cubicBezTo>
                  <a:pt x="-716050" y="2223702"/>
                  <a:pt x="-754207" y="2243396"/>
                  <a:pt x="-793527" y="2251321"/>
                </a:cubicBezTo>
                <a:cubicBezTo>
                  <a:pt x="-829884" y="2254121"/>
                  <a:pt x="-876185" y="2201145"/>
                  <a:pt x="-875536" y="2169312"/>
                </a:cubicBezTo>
                <a:cubicBezTo>
                  <a:pt x="-864278" y="2131113"/>
                  <a:pt x="-843379" y="2088304"/>
                  <a:pt x="-793527" y="2087303"/>
                </a:cubicBezTo>
                <a:cubicBezTo>
                  <a:pt x="-749098" y="2089994"/>
                  <a:pt x="-712451" y="2121081"/>
                  <a:pt x="-711518" y="2169312"/>
                </a:cubicBezTo>
                <a:close/>
              </a:path>
              <a:path w="2952328" h="2952328" extrusionOk="0">
                <a:moveTo>
                  <a:pt x="-395832" y="2097949"/>
                </a:moveTo>
                <a:cubicBezTo>
                  <a:pt x="-383174" y="2179026"/>
                  <a:pt x="-455960" y="2238867"/>
                  <a:pt x="-559850" y="2261967"/>
                </a:cubicBezTo>
                <a:cubicBezTo>
                  <a:pt x="-657363" y="2259311"/>
                  <a:pt x="-720804" y="2185521"/>
                  <a:pt x="-723868" y="2097949"/>
                </a:cubicBezTo>
                <a:cubicBezTo>
                  <a:pt x="-744891" y="2019152"/>
                  <a:pt x="-646715" y="1944010"/>
                  <a:pt x="-559850" y="1933931"/>
                </a:cubicBezTo>
                <a:cubicBezTo>
                  <a:pt x="-466818" y="1933445"/>
                  <a:pt x="-400500" y="2024833"/>
                  <a:pt x="-395832" y="2097949"/>
                </a:cubicBezTo>
                <a:close/>
              </a:path>
              <a:path w="2952328" h="2952328" extrusionOk="0">
                <a:moveTo>
                  <a:pt x="76719" y="1978680"/>
                </a:moveTo>
                <a:cubicBezTo>
                  <a:pt x="106491" y="2123096"/>
                  <a:pt x="-43576" y="2191632"/>
                  <a:pt x="-169308" y="2224707"/>
                </a:cubicBezTo>
                <a:cubicBezTo>
                  <a:pt x="-270279" y="2225817"/>
                  <a:pt x="-411397" y="2118638"/>
                  <a:pt x="-415335" y="1978680"/>
                </a:cubicBezTo>
                <a:cubicBezTo>
                  <a:pt x="-395662" y="1861641"/>
                  <a:pt x="-303210" y="1737480"/>
                  <a:pt x="-169308" y="1732653"/>
                </a:cubicBezTo>
                <a:cubicBezTo>
                  <a:pt x="-22707" y="1743261"/>
                  <a:pt x="58026" y="1817806"/>
                  <a:pt x="76719" y="1978680"/>
                </a:cubicBezTo>
                <a:close/>
              </a:path>
              <a:path w="2952328" h="2952328" fill="none" extrusionOk="0">
                <a:moveTo>
                  <a:pt x="320723" y="1788960"/>
                </a:moveTo>
                <a:cubicBezTo>
                  <a:pt x="253681" y="1801964"/>
                  <a:pt x="208698" y="1778360"/>
                  <a:pt x="147616" y="1734492"/>
                </a:cubicBezTo>
                <a:moveTo>
                  <a:pt x="473465" y="2385029"/>
                </a:moveTo>
                <a:cubicBezTo>
                  <a:pt x="450512" y="2396822"/>
                  <a:pt x="422547" y="2404884"/>
                  <a:pt x="397744" y="2411067"/>
                </a:cubicBezTo>
                <a:moveTo>
                  <a:pt x="1126121" y="2671446"/>
                </a:moveTo>
                <a:cubicBezTo>
                  <a:pt x="1098172" y="2638641"/>
                  <a:pt x="1092759" y="2597189"/>
                  <a:pt x="1080470" y="2552533"/>
                </a:cubicBezTo>
                <a:moveTo>
                  <a:pt x="1970063" y="2374915"/>
                </a:moveTo>
                <a:cubicBezTo>
                  <a:pt x="1961580" y="2412475"/>
                  <a:pt x="1965399" y="2458378"/>
                  <a:pt x="1951816" y="2505378"/>
                </a:cubicBezTo>
                <a:moveTo>
                  <a:pt x="2332407" y="1568697"/>
                </a:moveTo>
                <a:cubicBezTo>
                  <a:pt x="2474130" y="1665316"/>
                  <a:pt x="2614994" y="1859313"/>
                  <a:pt x="2554583" y="2056378"/>
                </a:cubicBezTo>
                <a:moveTo>
                  <a:pt x="2856514" y="1049306"/>
                </a:moveTo>
                <a:cubicBezTo>
                  <a:pt x="2827554" y="1122303"/>
                  <a:pt x="2800398" y="1179836"/>
                  <a:pt x="2757556" y="1232186"/>
                </a:cubicBezTo>
                <a:moveTo>
                  <a:pt x="2619097" y="370817"/>
                </a:moveTo>
                <a:cubicBezTo>
                  <a:pt x="2623072" y="397134"/>
                  <a:pt x="2626401" y="422997"/>
                  <a:pt x="2624291" y="457200"/>
                </a:cubicBezTo>
                <a:moveTo>
                  <a:pt x="1987217" y="270083"/>
                </a:moveTo>
                <a:cubicBezTo>
                  <a:pt x="1991311" y="230929"/>
                  <a:pt x="2023245" y="183641"/>
                  <a:pt x="2037926" y="159917"/>
                </a:cubicBezTo>
                <a:moveTo>
                  <a:pt x="1513136" y="322569"/>
                </a:moveTo>
                <a:cubicBezTo>
                  <a:pt x="1523453" y="285650"/>
                  <a:pt x="1532232" y="257281"/>
                  <a:pt x="1537670" y="227575"/>
                </a:cubicBezTo>
                <a:moveTo>
                  <a:pt x="956772" y="354826"/>
                </a:moveTo>
                <a:cubicBezTo>
                  <a:pt x="991415" y="371284"/>
                  <a:pt x="1021331" y="402070"/>
                  <a:pt x="1045616" y="446949"/>
                </a:cubicBezTo>
                <a:moveTo>
                  <a:pt x="282043" y="1079034"/>
                </a:moveTo>
                <a:cubicBezTo>
                  <a:pt x="274319" y="1050722"/>
                  <a:pt x="268342" y="1013359"/>
                  <a:pt x="266529" y="982059"/>
                </a:cubicBezTo>
              </a:path>
            </a:pathLst>
          </a:cu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1219033472">
                  <a:prstGeom prst="cloudCallout">
                    <a:avLst>
                      <a:gd name="adj1" fmla="val -76878"/>
                      <a:gd name="adj2" fmla="val 23478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lang="en-GB" sz="1600" b="1" dirty="0"/>
              <a:t>A clear digital profile</a:t>
            </a:r>
          </a:p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600" b="1" i="0" u="none" strike="noStrike" cap="none" normalizeH="0" baseline="0" dirty="0">
              <a:ln>
                <a:noFill/>
              </a:ln>
              <a:effectLst/>
              <a:latin typeface="AU Passata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600" b="1" i="0" u="none" strike="noStrike" cap="none" normalizeH="0" baseline="0" dirty="0">
              <a:ln>
                <a:noFill/>
              </a:ln>
              <a:effectLst/>
              <a:latin typeface="AU Passata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lang="en-GB" sz="1600" b="1" dirty="0"/>
              <a:t>The subjects and methods have come digital</a:t>
            </a:r>
            <a:endParaRPr kumimoji="0" lang="en-GB" sz="1600" b="1" i="0" u="none" strike="noStrike" cap="none" normalizeH="0" baseline="0" dirty="0">
              <a:ln>
                <a:noFill/>
              </a:ln>
              <a:effectLst/>
              <a:latin typeface="AU Passat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53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562AEF-91D9-5B41-75A0-FA0B8A373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2: BA history AU 2023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0B3331C-4B90-B526-0A99-DA8D5CE3D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828" y="1700808"/>
            <a:ext cx="7844878" cy="4521366"/>
          </a:xfrm>
        </p:spPr>
        <p:txBody>
          <a:bodyPr/>
          <a:lstStyle/>
          <a:p>
            <a:pPr algn="l"/>
            <a:r>
              <a:rPr lang="en-US" sz="1800" b="1" i="0" dirty="0">
                <a:solidFill>
                  <a:srgbClr val="333333"/>
                </a:solidFill>
                <a:effectLst/>
                <a:latin typeface="AUPassataRegular"/>
              </a:rPr>
              <a:t>Knowledge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333333"/>
                </a:solidFill>
                <a:effectLst/>
                <a:latin typeface="AUPassataRegular"/>
              </a:rPr>
              <a:t>Knowledge of the history of the World and of Denmark in-depth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333333"/>
                </a:solidFill>
                <a:effectLst/>
                <a:latin typeface="AUPassataRegular"/>
              </a:rPr>
              <a:t>Knowledge of selected historical courses and issues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333333"/>
                </a:solidFill>
                <a:effectLst/>
                <a:latin typeface="AUPassataRegular"/>
              </a:rPr>
              <a:t>Knowledge of the theories and methods of history as an academic subject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333333"/>
                </a:solidFill>
                <a:latin typeface="AUPassataRegular"/>
              </a:rPr>
              <a:t>[…]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1800" b="0" i="0" dirty="0">
              <a:solidFill>
                <a:srgbClr val="333333"/>
              </a:solidFill>
              <a:effectLst/>
              <a:latin typeface="AUPassataRegular"/>
            </a:endParaRPr>
          </a:p>
          <a:p>
            <a:pPr algn="l"/>
            <a:r>
              <a:rPr lang="en-US" sz="1800" b="1" i="0" dirty="0">
                <a:solidFill>
                  <a:srgbClr val="333333"/>
                </a:solidFill>
                <a:effectLst/>
                <a:latin typeface="AUPassataRegular"/>
              </a:rPr>
              <a:t>Skills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333333"/>
                </a:solidFill>
                <a:effectLst/>
                <a:latin typeface="AUPassataRegular"/>
              </a:rPr>
              <a:t>Skills in independently </a:t>
            </a:r>
            <a:r>
              <a:rPr lang="en-US" sz="1800" b="0" i="0" dirty="0" err="1">
                <a:solidFill>
                  <a:srgbClr val="333333"/>
                </a:solidFill>
                <a:effectLst/>
                <a:latin typeface="AUPassataRegular"/>
              </a:rPr>
              <a:t>analysing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AUPassataRegular"/>
              </a:rPr>
              <a:t> an academic historical issue using relevant literature, theories and methodologies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333333"/>
                </a:solidFill>
                <a:effectLst/>
                <a:latin typeface="AUPassataRegular"/>
              </a:rPr>
              <a:t>Skills in collecting, selecting and </a:t>
            </a:r>
            <a:r>
              <a:rPr lang="en-US" sz="1800" b="0" i="0" dirty="0" err="1">
                <a:solidFill>
                  <a:srgbClr val="333333"/>
                </a:solidFill>
                <a:effectLst/>
                <a:latin typeface="AUPassataRegular"/>
              </a:rPr>
              <a:t>analysing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AUPassataRegular"/>
              </a:rPr>
              <a:t> large and complex material, both analogue </a:t>
            </a:r>
            <a:r>
              <a:rPr lang="en-US" sz="1800" b="1" i="0" dirty="0">
                <a:solidFill>
                  <a:srgbClr val="333333"/>
                </a:solidFill>
                <a:effectLst/>
                <a:latin typeface="AUPassataRegular"/>
              </a:rPr>
              <a:t>and </a:t>
            </a:r>
            <a:r>
              <a:rPr lang="en-US" sz="1800" b="1" dirty="0">
                <a:solidFill>
                  <a:srgbClr val="333333"/>
                </a:solidFill>
                <a:effectLst/>
                <a:latin typeface="AUPassataRegular"/>
              </a:rPr>
              <a:t>digital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333333"/>
                </a:solidFill>
                <a:latin typeface="AUPassataRegular"/>
              </a:rPr>
              <a:t>[…]</a:t>
            </a:r>
            <a:endParaRPr lang="en-US" sz="1800" b="0" dirty="0">
              <a:solidFill>
                <a:srgbClr val="333333"/>
              </a:solidFill>
              <a:effectLst/>
              <a:latin typeface="AUPassataRegular"/>
            </a:endParaRPr>
          </a:p>
          <a:p>
            <a:endParaRPr lang="en-GB" sz="1800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0F0B45B-047D-C69E-F917-EA735E428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10CF9-CF8C-47A8-9582-E88008D4624C}" type="datetime1">
              <a:rPr lang="en-GB" smtClean="0"/>
              <a:t>02/10/2024</a:t>
            </a:fld>
            <a:r>
              <a:rPr lang="en-GB"/>
              <a:t>03/10/2024</a:t>
            </a:r>
            <a:endParaRPr lang="en-GB" dirty="0"/>
          </a:p>
        </p:txBody>
      </p:sp>
      <p:sp>
        <p:nvSpPr>
          <p:cNvPr id="5" name="Tankeboble: sky 4">
            <a:extLst>
              <a:ext uri="{FF2B5EF4-FFF2-40B4-BE49-F238E27FC236}">
                <a16:creationId xmlns:a16="http://schemas.microsoft.com/office/drawing/2014/main" id="{243F8CDC-A867-1E0A-1AC6-DEE821F979D6}"/>
              </a:ext>
            </a:extLst>
          </p:cNvPr>
          <p:cNvSpPr/>
          <p:nvPr/>
        </p:nvSpPr>
        <p:spPr bwMode="auto">
          <a:xfrm>
            <a:off x="8974732" y="1556792"/>
            <a:ext cx="3208922" cy="3312368"/>
          </a:xfrm>
          <a:custGeom>
            <a:avLst/>
            <a:gdLst>
              <a:gd name="connsiteX0" fmla="*/ 289694 w 3208922"/>
              <a:gd name="connsiteY0" fmla="*/ 1101822 h 3312368"/>
              <a:gd name="connsiteX1" fmla="*/ 417679 w 3208922"/>
              <a:gd name="connsiteY1" fmla="*/ 529595 h 3312368"/>
              <a:gd name="connsiteX2" fmla="*/ 1040299 w 3208922"/>
              <a:gd name="connsiteY2" fmla="*/ 398864 h 3312368"/>
              <a:gd name="connsiteX3" fmla="*/ 1668045 w 3208922"/>
              <a:gd name="connsiteY3" fmla="*/ 263149 h 3312368"/>
              <a:gd name="connsiteX4" fmla="*/ 1912651 w 3208922"/>
              <a:gd name="connsiteY4" fmla="*/ 15335 h 3312368"/>
              <a:gd name="connsiteX5" fmla="*/ 2216013 w 3208922"/>
              <a:gd name="connsiteY5" fmla="*/ 190231 h 3312368"/>
              <a:gd name="connsiteX6" fmla="*/ 2634212 w 3208922"/>
              <a:gd name="connsiteY6" fmla="*/ 52905 h 3312368"/>
              <a:gd name="connsiteX7" fmla="*/ 2846284 w 3208922"/>
              <a:gd name="connsiteY7" fmla="*/ 427540 h 3312368"/>
              <a:gd name="connsiteX8" fmla="*/ 3118448 w 3208922"/>
              <a:gd name="connsiteY8" fmla="*/ 791134 h 3312368"/>
              <a:gd name="connsiteX9" fmla="*/ 3106266 w 3208922"/>
              <a:gd name="connsiteY9" fmla="*/ 1185398 h 3312368"/>
              <a:gd name="connsiteX10" fmla="*/ 3195254 w 3208922"/>
              <a:gd name="connsiteY10" fmla="*/ 1788218 h 3312368"/>
              <a:gd name="connsiteX11" fmla="*/ 2778391 w 3208922"/>
              <a:gd name="connsiteY11" fmla="*/ 2315897 h 3312368"/>
              <a:gd name="connsiteX12" fmla="*/ 2629161 w 3208922"/>
              <a:gd name="connsiteY12" fmla="*/ 2768050 h 3312368"/>
              <a:gd name="connsiteX13" fmla="*/ 2121082 w 3208922"/>
              <a:gd name="connsiteY13" fmla="*/ 2822796 h 3312368"/>
              <a:gd name="connsiteX14" fmla="*/ 1757999 w 3208922"/>
              <a:gd name="connsiteY14" fmla="*/ 3305160 h 3312368"/>
              <a:gd name="connsiteX15" fmla="*/ 1224144 w 3208922"/>
              <a:gd name="connsiteY15" fmla="*/ 3010727 h 3312368"/>
              <a:gd name="connsiteX16" fmla="*/ 431124 w 3208922"/>
              <a:gd name="connsiteY16" fmla="*/ 2719822 h 3312368"/>
              <a:gd name="connsiteX17" fmla="*/ 82451 w 3208922"/>
              <a:gd name="connsiteY17" fmla="*/ 2396099 h 3312368"/>
              <a:gd name="connsiteX18" fmla="*/ 156954 w 3208922"/>
              <a:gd name="connsiteY18" fmla="*/ 1959127 h 3312368"/>
              <a:gd name="connsiteX19" fmla="*/ -372 w 3208922"/>
              <a:gd name="connsiteY19" fmla="*/ 1510807 h 3312368"/>
              <a:gd name="connsiteX20" fmla="*/ 286945 w 3208922"/>
              <a:gd name="connsiteY20" fmla="*/ 1112326 h 3312368"/>
              <a:gd name="connsiteX21" fmla="*/ 289694 w 3208922"/>
              <a:gd name="connsiteY21" fmla="*/ 1101822 h 3312368"/>
              <a:gd name="connsiteX0" fmla="*/ -642722 w 3208922"/>
              <a:gd name="connsiteY0" fmla="*/ 2056020 h 3312368"/>
              <a:gd name="connsiteX1" fmla="*/ -731859 w 3208922"/>
              <a:gd name="connsiteY1" fmla="*/ 2145157 h 3312368"/>
              <a:gd name="connsiteX2" fmla="*/ -820996 w 3208922"/>
              <a:gd name="connsiteY2" fmla="*/ 2056020 h 3312368"/>
              <a:gd name="connsiteX3" fmla="*/ -731859 w 3208922"/>
              <a:gd name="connsiteY3" fmla="*/ 1966883 h 3312368"/>
              <a:gd name="connsiteX4" fmla="*/ -642722 w 3208922"/>
              <a:gd name="connsiteY4" fmla="*/ 2056020 h 3312368"/>
              <a:gd name="connsiteX0" fmla="*/ -361003 w 3208922"/>
              <a:gd name="connsiteY0" fmla="*/ 2023062 h 3312368"/>
              <a:gd name="connsiteX1" fmla="*/ -539276 w 3208922"/>
              <a:gd name="connsiteY1" fmla="*/ 2201335 h 3312368"/>
              <a:gd name="connsiteX2" fmla="*/ -717549 w 3208922"/>
              <a:gd name="connsiteY2" fmla="*/ 2023062 h 3312368"/>
              <a:gd name="connsiteX3" fmla="*/ -539276 w 3208922"/>
              <a:gd name="connsiteY3" fmla="*/ 1844789 h 3312368"/>
              <a:gd name="connsiteX4" fmla="*/ -361003 w 3208922"/>
              <a:gd name="connsiteY4" fmla="*/ 2023062 h 3312368"/>
              <a:gd name="connsiteX0" fmla="*/ 96435 w 3208922"/>
              <a:gd name="connsiteY0" fmla="*/ 1960031 h 3312368"/>
              <a:gd name="connsiteX1" fmla="*/ -170975 w 3208922"/>
              <a:gd name="connsiteY1" fmla="*/ 2227441 h 3312368"/>
              <a:gd name="connsiteX2" fmla="*/ -438385 w 3208922"/>
              <a:gd name="connsiteY2" fmla="*/ 1960031 h 3312368"/>
              <a:gd name="connsiteX3" fmla="*/ -170975 w 3208922"/>
              <a:gd name="connsiteY3" fmla="*/ 1692621 h 3312368"/>
              <a:gd name="connsiteX4" fmla="*/ 96435 w 3208922"/>
              <a:gd name="connsiteY4" fmla="*/ 1960031 h 3312368"/>
              <a:gd name="connsiteX0" fmla="*/ 348598 w 3208922"/>
              <a:gd name="connsiteY0" fmla="*/ 2007126 h 3312368"/>
              <a:gd name="connsiteX1" fmla="*/ 160446 w 3208922"/>
              <a:gd name="connsiteY1" fmla="*/ 1946016 h 3312368"/>
              <a:gd name="connsiteX2" fmla="*/ 514616 w 3208922"/>
              <a:gd name="connsiteY2" fmla="*/ 2675887 h 3312368"/>
              <a:gd name="connsiteX3" fmla="*/ 432313 w 3208922"/>
              <a:gd name="connsiteY3" fmla="*/ 2705100 h 3312368"/>
              <a:gd name="connsiteX4" fmla="*/ 1223995 w 3208922"/>
              <a:gd name="connsiteY4" fmla="*/ 2997232 h 3312368"/>
              <a:gd name="connsiteX5" fmla="*/ 1174376 w 3208922"/>
              <a:gd name="connsiteY5" fmla="*/ 2863818 h 3312368"/>
              <a:gd name="connsiteX6" fmla="*/ 2141286 w 3208922"/>
              <a:gd name="connsiteY6" fmla="*/ 2664539 h 3312368"/>
              <a:gd name="connsiteX7" fmla="*/ 2121453 w 3208922"/>
              <a:gd name="connsiteY7" fmla="*/ 2810912 h 3312368"/>
              <a:gd name="connsiteX8" fmla="*/ 2535122 w 3208922"/>
              <a:gd name="connsiteY8" fmla="*/ 1760002 h 3312368"/>
              <a:gd name="connsiteX9" fmla="*/ 2776608 w 3208922"/>
              <a:gd name="connsiteY9" fmla="*/ 2307156 h 3312368"/>
              <a:gd name="connsiteX10" fmla="*/ 3104780 w 3208922"/>
              <a:gd name="connsiteY10" fmla="*/ 1177270 h 3312368"/>
              <a:gd name="connsiteX11" fmla="*/ 2997222 w 3208922"/>
              <a:gd name="connsiteY11" fmla="*/ 1382453 h 3312368"/>
              <a:gd name="connsiteX12" fmla="*/ 2846729 w 3208922"/>
              <a:gd name="connsiteY12" fmla="*/ 416039 h 3312368"/>
              <a:gd name="connsiteX13" fmla="*/ 2852375 w 3208922"/>
              <a:gd name="connsiteY13" fmla="*/ 512956 h 3312368"/>
              <a:gd name="connsiteX14" fmla="*/ 2159931 w 3208922"/>
              <a:gd name="connsiteY14" fmla="*/ 303020 h 3312368"/>
              <a:gd name="connsiteX15" fmla="*/ 2215047 w 3208922"/>
              <a:gd name="connsiteY15" fmla="*/ 179419 h 3312368"/>
              <a:gd name="connsiteX16" fmla="*/ 1644646 w 3208922"/>
              <a:gd name="connsiteY16" fmla="*/ 361906 h 3312368"/>
              <a:gd name="connsiteX17" fmla="*/ 1671313 w 3208922"/>
              <a:gd name="connsiteY17" fmla="*/ 255328 h 3312368"/>
              <a:gd name="connsiteX18" fmla="*/ 1039928 w 3208922"/>
              <a:gd name="connsiteY18" fmla="*/ 398097 h 3312368"/>
              <a:gd name="connsiteX19" fmla="*/ 1136493 w 3208922"/>
              <a:gd name="connsiteY19" fmla="*/ 501455 h 3312368"/>
              <a:gd name="connsiteX20" fmla="*/ 306556 w 3208922"/>
              <a:gd name="connsiteY20" fmla="*/ 1210624 h 3312368"/>
              <a:gd name="connsiteX21" fmla="*/ 289694 w 3208922"/>
              <a:gd name="connsiteY21" fmla="*/ 1101822 h 3312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208922" h="3312368" extrusionOk="0">
                <a:moveTo>
                  <a:pt x="289694" y="1101822"/>
                </a:moveTo>
                <a:cubicBezTo>
                  <a:pt x="251852" y="882877"/>
                  <a:pt x="293866" y="692517"/>
                  <a:pt x="417679" y="529595"/>
                </a:cubicBezTo>
                <a:cubicBezTo>
                  <a:pt x="649712" y="300887"/>
                  <a:pt x="781354" y="233089"/>
                  <a:pt x="1040299" y="398864"/>
                </a:cubicBezTo>
                <a:cubicBezTo>
                  <a:pt x="1141244" y="92477"/>
                  <a:pt x="1477922" y="8877"/>
                  <a:pt x="1668045" y="263149"/>
                </a:cubicBezTo>
                <a:cubicBezTo>
                  <a:pt x="1696167" y="118379"/>
                  <a:pt x="1829294" y="46949"/>
                  <a:pt x="1912651" y="15335"/>
                </a:cubicBezTo>
                <a:cubicBezTo>
                  <a:pt x="2032760" y="-7354"/>
                  <a:pt x="2155897" y="36308"/>
                  <a:pt x="2216013" y="190231"/>
                </a:cubicBezTo>
                <a:cubicBezTo>
                  <a:pt x="2301694" y="17873"/>
                  <a:pt x="2468921" y="-16862"/>
                  <a:pt x="2634212" y="52905"/>
                </a:cubicBezTo>
                <a:cubicBezTo>
                  <a:pt x="2743943" y="107492"/>
                  <a:pt x="2812568" y="277820"/>
                  <a:pt x="2846284" y="427540"/>
                </a:cubicBezTo>
                <a:cubicBezTo>
                  <a:pt x="2982337" y="481075"/>
                  <a:pt x="3082639" y="614640"/>
                  <a:pt x="3118448" y="791134"/>
                </a:cubicBezTo>
                <a:cubicBezTo>
                  <a:pt x="3116936" y="915121"/>
                  <a:pt x="3167272" y="1079222"/>
                  <a:pt x="3106266" y="1185398"/>
                </a:cubicBezTo>
                <a:cubicBezTo>
                  <a:pt x="3234831" y="1408638"/>
                  <a:pt x="3233421" y="1586300"/>
                  <a:pt x="3195254" y="1788218"/>
                </a:cubicBezTo>
                <a:cubicBezTo>
                  <a:pt x="3165532" y="2097580"/>
                  <a:pt x="2990064" y="2286692"/>
                  <a:pt x="2778391" y="2315897"/>
                </a:cubicBezTo>
                <a:cubicBezTo>
                  <a:pt x="2781819" y="2485872"/>
                  <a:pt x="2727889" y="2631472"/>
                  <a:pt x="2629161" y="2768050"/>
                </a:cubicBezTo>
                <a:cubicBezTo>
                  <a:pt x="2439627" y="2948209"/>
                  <a:pt x="2243456" y="2936947"/>
                  <a:pt x="2121082" y="2822796"/>
                </a:cubicBezTo>
                <a:cubicBezTo>
                  <a:pt x="2049747" y="3061621"/>
                  <a:pt x="1912695" y="3208893"/>
                  <a:pt x="1757999" y="3305160"/>
                </a:cubicBezTo>
                <a:cubicBezTo>
                  <a:pt x="1555436" y="3352972"/>
                  <a:pt x="1282397" y="3290750"/>
                  <a:pt x="1224144" y="3010727"/>
                </a:cubicBezTo>
                <a:cubicBezTo>
                  <a:pt x="928625" y="3280041"/>
                  <a:pt x="607055" y="3124883"/>
                  <a:pt x="431124" y="2719822"/>
                </a:cubicBezTo>
                <a:cubicBezTo>
                  <a:pt x="273033" y="2770917"/>
                  <a:pt x="166154" y="2585362"/>
                  <a:pt x="82451" y="2396099"/>
                </a:cubicBezTo>
                <a:cubicBezTo>
                  <a:pt x="29099" y="2276085"/>
                  <a:pt x="65304" y="2076849"/>
                  <a:pt x="156954" y="1959127"/>
                </a:cubicBezTo>
                <a:cubicBezTo>
                  <a:pt x="63094" y="1901235"/>
                  <a:pt x="-26384" y="1696794"/>
                  <a:pt x="-372" y="1510807"/>
                </a:cubicBezTo>
                <a:cubicBezTo>
                  <a:pt x="24347" y="1261858"/>
                  <a:pt x="115260" y="1132869"/>
                  <a:pt x="286945" y="1112326"/>
                </a:cubicBezTo>
                <a:cubicBezTo>
                  <a:pt x="288159" y="1109076"/>
                  <a:pt x="288519" y="1106202"/>
                  <a:pt x="289694" y="1101822"/>
                </a:cubicBezTo>
                <a:close/>
              </a:path>
              <a:path w="3208922" h="3312368" extrusionOk="0">
                <a:moveTo>
                  <a:pt x="-642722" y="2056020"/>
                </a:moveTo>
                <a:cubicBezTo>
                  <a:pt x="-643475" y="2106761"/>
                  <a:pt x="-690914" y="2134166"/>
                  <a:pt x="-731859" y="2145157"/>
                </a:cubicBezTo>
                <a:cubicBezTo>
                  <a:pt x="-769920" y="2148656"/>
                  <a:pt x="-821231" y="2100371"/>
                  <a:pt x="-820996" y="2056020"/>
                </a:cubicBezTo>
                <a:cubicBezTo>
                  <a:pt x="-814070" y="2011155"/>
                  <a:pt x="-791912" y="1969258"/>
                  <a:pt x="-731859" y="1966883"/>
                </a:cubicBezTo>
                <a:cubicBezTo>
                  <a:pt x="-684753" y="1973502"/>
                  <a:pt x="-645317" y="1998619"/>
                  <a:pt x="-642722" y="2056020"/>
                </a:cubicBezTo>
                <a:close/>
              </a:path>
              <a:path w="3208922" h="3312368" extrusionOk="0">
                <a:moveTo>
                  <a:pt x="-361003" y="2023062"/>
                </a:moveTo>
                <a:cubicBezTo>
                  <a:pt x="-355602" y="2117462"/>
                  <a:pt x="-426202" y="2175958"/>
                  <a:pt x="-539276" y="2201335"/>
                </a:cubicBezTo>
                <a:cubicBezTo>
                  <a:pt x="-640739" y="2200183"/>
                  <a:pt x="-705495" y="2109666"/>
                  <a:pt x="-717549" y="2023062"/>
                </a:cubicBezTo>
                <a:cubicBezTo>
                  <a:pt x="-722829" y="1927565"/>
                  <a:pt x="-632396" y="1859248"/>
                  <a:pt x="-539276" y="1844789"/>
                </a:cubicBezTo>
                <a:cubicBezTo>
                  <a:pt x="-422632" y="1841180"/>
                  <a:pt x="-363967" y="1935697"/>
                  <a:pt x="-361003" y="2023062"/>
                </a:cubicBezTo>
                <a:close/>
              </a:path>
              <a:path w="3208922" h="3312368" extrusionOk="0">
                <a:moveTo>
                  <a:pt x="96435" y="1960031"/>
                </a:moveTo>
                <a:cubicBezTo>
                  <a:pt x="115360" y="2113145"/>
                  <a:pt x="-30199" y="2204912"/>
                  <a:pt x="-170975" y="2227441"/>
                </a:cubicBezTo>
                <a:cubicBezTo>
                  <a:pt x="-281843" y="2228611"/>
                  <a:pt x="-410286" y="2136833"/>
                  <a:pt x="-438385" y="1960031"/>
                </a:cubicBezTo>
                <a:cubicBezTo>
                  <a:pt x="-421499" y="1828514"/>
                  <a:pt x="-316573" y="1697723"/>
                  <a:pt x="-170975" y="1692621"/>
                </a:cubicBezTo>
                <a:cubicBezTo>
                  <a:pt x="-8760" y="1706994"/>
                  <a:pt x="77303" y="1786761"/>
                  <a:pt x="96435" y="1960031"/>
                </a:cubicBezTo>
                <a:close/>
              </a:path>
              <a:path w="3208922" h="3312368" fill="none" extrusionOk="0">
                <a:moveTo>
                  <a:pt x="348598" y="2007126"/>
                </a:moveTo>
                <a:cubicBezTo>
                  <a:pt x="269596" y="2027573"/>
                  <a:pt x="228414" y="1995519"/>
                  <a:pt x="160446" y="1946016"/>
                </a:cubicBezTo>
                <a:moveTo>
                  <a:pt x="514616" y="2675887"/>
                </a:moveTo>
                <a:cubicBezTo>
                  <a:pt x="489166" y="2689703"/>
                  <a:pt x="458207" y="2696334"/>
                  <a:pt x="432313" y="2705100"/>
                </a:cubicBezTo>
                <a:moveTo>
                  <a:pt x="1223995" y="2997232"/>
                </a:moveTo>
                <a:cubicBezTo>
                  <a:pt x="1197226" y="2958591"/>
                  <a:pt x="1187700" y="2913323"/>
                  <a:pt x="1174376" y="2863818"/>
                </a:cubicBezTo>
                <a:moveTo>
                  <a:pt x="2141286" y="2664539"/>
                </a:moveTo>
                <a:cubicBezTo>
                  <a:pt x="2132945" y="2707919"/>
                  <a:pt x="2134894" y="2759769"/>
                  <a:pt x="2121453" y="2810912"/>
                </a:cubicBezTo>
                <a:moveTo>
                  <a:pt x="2535122" y="1760002"/>
                </a:moveTo>
                <a:cubicBezTo>
                  <a:pt x="2721215" y="1907604"/>
                  <a:pt x="2832491" y="2084028"/>
                  <a:pt x="2776608" y="2307156"/>
                </a:cubicBezTo>
                <a:moveTo>
                  <a:pt x="3104780" y="1177270"/>
                </a:moveTo>
                <a:cubicBezTo>
                  <a:pt x="3067046" y="1261372"/>
                  <a:pt x="3043615" y="1317873"/>
                  <a:pt x="2997222" y="1382453"/>
                </a:cubicBezTo>
                <a:moveTo>
                  <a:pt x="2846729" y="416039"/>
                </a:moveTo>
                <a:cubicBezTo>
                  <a:pt x="2850911" y="447041"/>
                  <a:pt x="2853867" y="477132"/>
                  <a:pt x="2852375" y="512956"/>
                </a:cubicBezTo>
                <a:moveTo>
                  <a:pt x="2159931" y="303020"/>
                </a:moveTo>
                <a:cubicBezTo>
                  <a:pt x="2168764" y="258724"/>
                  <a:pt x="2198865" y="206722"/>
                  <a:pt x="2215047" y="179419"/>
                </a:cubicBezTo>
                <a:moveTo>
                  <a:pt x="1644646" y="361906"/>
                </a:moveTo>
                <a:cubicBezTo>
                  <a:pt x="1658664" y="318419"/>
                  <a:pt x="1660929" y="289020"/>
                  <a:pt x="1671313" y="255328"/>
                </a:cubicBezTo>
                <a:moveTo>
                  <a:pt x="1039928" y="398097"/>
                </a:moveTo>
                <a:cubicBezTo>
                  <a:pt x="1075622" y="424471"/>
                  <a:pt x="1109106" y="455159"/>
                  <a:pt x="1136493" y="501455"/>
                </a:cubicBezTo>
                <a:moveTo>
                  <a:pt x="306556" y="1210624"/>
                </a:moveTo>
                <a:cubicBezTo>
                  <a:pt x="298164" y="1178727"/>
                  <a:pt x="290928" y="1136205"/>
                  <a:pt x="289694" y="1101822"/>
                </a:cubicBezTo>
              </a:path>
            </a:pathLst>
          </a:cu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1219033472">
                  <a:prstGeom prst="cloudCallout">
                    <a:avLst>
                      <a:gd name="adj1" fmla="val -72807"/>
                      <a:gd name="adj2" fmla="val 12071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lang="en-GB" sz="1600" b="1" dirty="0"/>
          </a:p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lang="en-GB" sz="1600" b="1" dirty="0"/>
              <a:t>“Digital” as part of the subject specific package </a:t>
            </a:r>
          </a:p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lang="en-GB" sz="1600" b="1" dirty="0"/>
          </a:p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lang="en-GB" sz="1600" b="1" dirty="0"/>
              <a:t>Knowledge about how digitisation transforms history as subject is implicit</a:t>
            </a:r>
          </a:p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600" b="1" i="0" u="none" strike="noStrike" cap="none" normalizeH="0" baseline="0" dirty="0">
              <a:ln>
                <a:noFill/>
              </a:ln>
              <a:effectLst/>
              <a:latin typeface="AU Passata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600" b="1" i="0" u="none" strike="noStrike" cap="none" normalizeH="0" baseline="0" dirty="0">
              <a:ln>
                <a:noFill/>
              </a:ln>
              <a:effectLst/>
              <a:latin typeface="AU Passat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790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C410C4-CD35-8C9E-0981-402B9974C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3: MA art history AU 2024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DB8C0C9-6A0D-DB52-ECAB-1133BDB60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5839" y="1373021"/>
            <a:ext cx="7628854" cy="4521366"/>
          </a:xfrm>
        </p:spPr>
        <p:txBody>
          <a:bodyPr/>
          <a:lstStyle/>
          <a:p>
            <a:pPr algn="l"/>
            <a:r>
              <a:rPr lang="en-US" sz="1800" b="1" i="0" dirty="0">
                <a:solidFill>
                  <a:srgbClr val="333333"/>
                </a:solidFill>
                <a:effectLst/>
                <a:latin typeface="AUPassataRegular"/>
              </a:rPr>
              <a:t>Knowledge: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333333"/>
                </a:solidFill>
                <a:effectLst/>
                <a:latin typeface="AUPassataRegular"/>
              </a:rPr>
              <a:t>Knowledge of art history and visual culture acquired through the study of current research at the highest international level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333333"/>
                </a:solidFill>
                <a:effectLst/>
                <a:latin typeface="AUPassataRegular"/>
              </a:rPr>
              <a:t>Understanding of theoretical, philosophical, </a:t>
            </a:r>
            <a:r>
              <a:rPr lang="en-US" sz="1800" b="0" i="0" dirty="0" err="1">
                <a:solidFill>
                  <a:srgbClr val="333333"/>
                </a:solidFill>
                <a:effectLst/>
                <a:latin typeface="AUPassataRegular"/>
              </a:rPr>
              <a:t>organisation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AUPassataRegular"/>
              </a:rPr>
              <a:t>-theoretical, analytical and methodical positions in art, both as independent knowledge areas and as tools used to identify relevant academic issues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333333"/>
                </a:solidFill>
                <a:effectLst/>
                <a:latin typeface="AUPassataRegular"/>
              </a:rPr>
              <a:t>[…]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1800" b="0" i="0" dirty="0">
              <a:solidFill>
                <a:srgbClr val="333333"/>
              </a:solidFill>
              <a:effectLst/>
              <a:latin typeface="AUPassataRegular"/>
            </a:endParaRPr>
          </a:p>
          <a:p>
            <a:pPr algn="l"/>
            <a:r>
              <a:rPr lang="en-US" sz="1800" b="1" i="0" dirty="0">
                <a:solidFill>
                  <a:srgbClr val="333333"/>
                </a:solidFill>
                <a:effectLst/>
                <a:latin typeface="AUPassataRegular"/>
              </a:rPr>
              <a:t>Skills: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333333"/>
                </a:solidFill>
                <a:effectLst/>
                <a:latin typeface="AUPassataRegular"/>
              </a:rPr>
              <a:t>The ability to independently select and develop theories and methods to address issues within art and visual culture in concrete contexts in which they are used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333333"/>
                </a:solidFill>
                <a:effectLst/>
                <a:latin typeface="AUPassataRegular"/>
              </a:rPr>
              <a:t>The ability to communicate issues of relevance to art and visual culture in a clear and simple manner, in speech as well as in writing, while taking into account specific recipients and partners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333333"/>
                </a:solidFill>
                <a:latin typeface="AUPassataRegular"/>
              </a:rPr>
              <a:t>[…]</a:t>
            </a:r>
            <a:endParaRPr lang="en-US" sz="1800" b="0" i="0" dirty="0">
              <a:solidFill>
                <a:srgbClr val="333333"/>
              </a:solidFill>
              <a:effectLst/>
              <a:latin typeface="AUPassataRegular"/>
            </a:endParaRPr>
          </a:p>
          <a:p>
            <a:endParaRPr lang="en-GB" sz="1800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1794FE1-1270-2590-74B7-70CF06EAF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00ACA-2265-493F-9C6D-1C3B93E01156}" type="datetime1">
              <a:rPr lang="en-GB" smtClean="0"/>
              <a:t>02/10/2024</a:t>
            </a:fld>
            <a:r>
              <a:rPr lang="en-GB"/>
              <a:t>03/10/2024</a:t>
            </a:r>
            <a:endParaRPr lang="en-GB" dirty="0"/>
          </a:p>
        </p:txBody>
      </p:sp>
      <p:sp>
        <p:nvSpPr>
          <p:cNvPr id="5" name="Tankeboble: sky 4">
            <a:extLst>
              <a:ext uri="{FF2B5EF4-FFF2-40B4-BE49-F238E27FC236}">
                <a16:creationId xmlns:a16="http://schemas.microsoft.com/office/drawing/2014/main" id="{CF99F0AF-5137-D663-F1C4-E0D36C0F661E}"/>
              </a:ext>
            </a:extLst>
          </p:cNvPr>
          <p:cNvSpPr/>
          <p:nvPr/>
        </p:nvSpPr>
        <p:spPr bwMode="auto">
          <a:xfrm>
            <a:off x="8696292" y="2060848"/>
            <a:ext cx="3208922" cy="2088232"/>
          </a:xfrm>
          <a:custGeom>
            <a:avLst/>
            <a:gdLst>
              <a:gd name="connsiteX0" fmla="*/ 289694 w 3208922"/>
              <a:gd name="connsiteY0" fmla="*/ 694627 h 2088232"/>
              <a:gd name="connsiteX1" fmla="*/ 417679 w 3208922"/>
              <a:gd name="connsiteY1" fmla="*/ 333875 h 2088232"/>
              <a:gd name="connsiteX2" fmla="*/ 1040299 w 3208922"/>
              <a:gd name="connsiteY2" fmla="*/ 251457 h 2088232"/>
              <a:gd name="connsiteX3" fmla="*/ 1668045 w 3208922"/>
              <a:gd name="connsiteY3" fmla="*/ 165898 h 2088232"/>
              <a:gd name="connsiteX4" fmla="*/ 1912651 w 3208922"/>
              <a:gd name="connsiteY4" fmla="*/ 9667 h 2088232"/>
              <a:gd name="connsiteX5" fmla="*/ 2216013 w 3208922"/>
              <a:gd name="connsiteY5" fmla="*/ 119928 h 2088232"/>
              <a:gd name="connsiteX6" fmla="*/ 2634212 w 3208922"/>
              <a:gd name="connsiteY6" fmla="*/ 33353 h 2088232"/>
              <a:gd name="connsiteX7" fmla="*/ 2846284 w 3208922"/>
              <a:gd name="connsiteY7" fmla="*/ 269536 h 2088232"/>
              <a:gd name="connsiteX8" fmla="*/ 3118448 w 3208922"/>
              <a:gd name="connsiteY8" fmla="*/ 498758 h 2088232"/>
              <a:gd name="connsiteX9" fmla="*/ 3106266 w 3208922"/>
              <a:gd name="connsiteY9" fmla="*/ 747316 h 2088232"/>
              <a:gd name="connsiteX10" fmla="*/ 3195254 w 3208922"/>
              <a:gd name="connsiteY10" fmla="*/ 1127355 h 2088232"/>
              <a:gd name="connsiteX11" fmla="*/ 2778391 w 3208922"/>
              <a:gd name="connsiteY11" fmla="*/ 1460022 h 2088232"/>
              <a:gd name="connsiteX12" fmla="*/ 2629161 w 3208922"/>
              <a:gd name="connsiteY12" fmla="*/ 1745075 h 2088232"/>
              <a:gd name="connsiteX13" fmla="*/ 2121082 w 3208922"/>
              <a:gd name="connsiteY13" fmla="*/ 1779589 h 2088232"/>
              <a:gd name="connsiteX14" fmla="*/ 1757999 w 3208922"/>
              <a:gd name="connsiteY14" fmla="*/ 2083688 h 2088232"/>
              <a:gd name="connsiteX15" fmla="*/ 1224144 w 3208922"/>
              <a:gd name="connsiteY15" fmla="*/ 1898067 h 2088232"/>
              <a:gd name="connsiteX16" fmla="*/ 431124 w 3208922"/>
              <a:gd name="connsiteY16" fmla="*/ 1714670 h 2088232"/>
              <a:gd name="connsiteX17" fmla="*/ 82451 w 3208922"/>
              <a:gd name="connsiteY17" fmla="*/ 1510584 h 2088232"/>
              <a:gd name="connsiteX18" fmla="*/ 156954 w 3208922"/>
              <a:gd name="connsiteY18" fmla="*/ 1235102 h 2088232"/>
              <a:gd name="connsiteX19" fmla="*/ -372 w 3208922"/>
              <a:gd name="connsiteY19" fmla="*/ 952465 h 2088232"/>
              <a:gd name="connsiteX20" fmla="*/ 286945 w 3208922"/>
              <a:gd name="connsiteY20" fmla="*/ 701249 h 2088232"/>
              <a:gd name="connsiteX21" fmla="*/ 289694 w 3208922"/>
              <a:gd name="connsiteY21" fmla="*/ 694627 h 2088232"/>
              <a:gd name="connsiteX0" fmla="*/ -750032 w 3208922"/>
              <a:gd name="connsiteY0" fmla="*/ 1557445 h 2088232"/>
              <a:gd name="connsiteX1" fmla="*/ -808038 w 3208922"/>
              <a:gd name="connsiteY1" fmla="*/ 1615451 h 2088232"/>
              <a:gd name="connsiteX2" fmla="*/ -866044 w 3208922"/>
              <a:gd name="connsiteY2" fmla="*/ 1557445 h 2088232"/>
              <a:gd name="connsiteX3" fmla="*/ -808038 w 3208922"/>
              <a:gd name="connsiteY3" fmla="*/ 1499439 h 2088232"/>
              <a:gd name="connsiteX4" fmla="*/ -750032 w 3208922"/>
              <a:gd name="connsiteY4" fmla="*/ 1557445 h 2088232"/>
              <a:gd name="connsiteX0" fmla="*/ -434020 w 3208922"/>
              <a:gd name="connsiteY0" fmla="*/ 1502547 h 2088232"/>
              <a:gd name="connsiteX1" fmla="*/ -550033 w 3208922"/>
              <a:gd name="connsiteY1" fmla="*/ 1618560 h 2088232"/>
              <a:gd name="connsiteX2" fmla="*/ -666046 w 3208922"/>
              <a:gd name="connsiteY2" fmla="*/ 1502547 h 2088232"/>
              <a:gd name="connsiteX3" fmla="*/ -550033 w 3208922"/>
              <a:gd name="connsiteY3" fmla="*/ 1386534 h 2088232"/>
              <a:gd name="connsiteX4" fmla="*/ -434020 w 3208922"/>
              <a:gd name="connsiteY4" fmla="*/ 1502547 h 2088232"/>
              <a:gd name="connsiteX0" fmla="*/ -4536 w 3208922"/>
              <a:gd name="connsiteY0" fmla="*/ 1423504 h 2088232"/>
              <a:gd name="connsiteX1" fmla="*/ -178555 w 3208922"/>
              <a:gd name="connsiteY1" fmla="*/ 1597523 h 2088232"/>
              <a:gd name="connsiteX2" fmla="*/ -352574 w 3208922"/>
              <a:gd name="connsiteY2" fmla="*/ 1423504 h 2088232"/>
              <a:gd name="connsiteX3" fmla="*/ -178555 w 3208922"/>
              <a:gd name="connsiteY3" fmla="*/ 1249485 h 2088232"/>
              <a:gd name="connsiteX4" fmla="*/ -4536 w 3208922"/>
              <a:gd name="connsiteY4" fmla="*/ 1423504 h 2088232"/>
              <a:gd name="connsiteX0" fmla="*/ 348598 w 3208922"/>
              <a:gd name="connsiteY0" fmla="*/ 1265362 h 2088232"/>
              <a:gd name="connsiteX1" fmla="*/ 160446 w 3208922"/>
              <a:gd name="connsiteY1" fmla="*/ 1226836 h 2088232"/>
              <a:gd name="connsiteX2" fmla="*/ 514616 w 3208922"/>
              <a:gd name="connsiteY2" fmla="*/ 1686972 h 2088232"/>
              <a:gd name="connsiteX3" fmla="*/ 432313 w 3208922"/>
              <a:gd name="connsiteY3" fmla="*/ 1705389 h 2088232"/>
              <a:gd name="connsiteX4" fmla="*/ 1223995 w 3208922"/>
              <a:gd name="connsiteY4" fmla="*/ 1889559 h 2088232"/>
              <a:gd name="connsiteX5" fmla="*/ 1174376 w 3208922"/>
              <a:gd name="connsiteY5" fmla="*/ 1805450 h 2088232"/>
              <a:gd name="connsiteX6" fmla="*/ 2141286 w 3208922"/>
              <a:gd name="connsiteY6" fmla="*/ 1679818 h 2088232"/>
              <a:gd name="connsiteX7" fmla="*/ 2121453 w 3208922"/>
              <a:gd name="connsiteY7" fmla="*/ 1772096 h 2088232"/>
              <a:gd name="connsiteX8" fmla="*/ 2535122 w 3208922"/>
              <a:gd name="connsiteY8" fmla="*/ 1109566 h 2088232"/>
              <a:gd name="connsiteX9" fmla="*/ 2776608 w 3208922"/>
              <a:gd name="connsiteY9" fmla="*/ 1454511 h 2088232"/>
              <a:gd name="connsiteX10" fmla="*/ 3104780 w 3208922"/>
              <a:gd name="connsiteY10" fmla="*/ 742192 h 2088232"/>
              <a:gd name="connsiteX11" fmla="*/ 2997222 w 3208922"/>
              <a:gd name="connsiteY11" fmla="*/ 871546 h 2088232"/>
              <a:gd name="connsiteX12" fmla="*/ 2846729 w 3208922"/>
              <a:gd name="connsiteY12" fmla="*/ 262285 h 2088232"/>
              <a:gd name="connsiteX13" fmla="*/ 2852375 w 3208922"/>
              <a:gd name="connsiteY13" fmla="*/ 323385 h 2088232"/>
              <a:gd name="connsiteX14" fmla="*/ 2159931 w 3208922"/>
              <a:gd name="connsiteY14" fmla="*/ 191034 h 2088232"/>
              <a:gd name="connsiteX15" fmla="*/ 2215047 w 3208922"/>
              <a:gd name="connsiteY15" fmla="*/ 113112 h 2088232"/>
              <a:gd name="connsiteX16" fmla="*/ 1644646 w 3208922"/>
              <a:gd name="connsiteY16" fmla="*/ 228158 h 2088232"/>
              <a:gd name="connsiteX17" fmla="*/ 1671313 w 3208922"/>
              <a:gd name="connsiteY17" fmla="*/ 160967 h 2088232"/>
              <a:gd name="connsiteX18" fmla="*/ 1039928 w 3208922"/>
              <a:gd name="connsiteY18" fmla="*/ 250974 h 2088232"/>
              <a:gd name="connsiteX19" fmla="*/ 1136493 w 3208922"/>
              <a:gd name="connsiteY19" fmla="*/ 316135 h 2088232"/>
              <a:gd name="connsiteX20" fmla="*/ 306556 w 3208922"/>
              <a:gd name="connsiteY20" fmla="*/ 763219 h 2088232"/>
              <a:gd name="connsiteX21" fmla="*/ 289694 w 3208922"/>
              <a:gd name="connsiteY21" fmla="*/ 694627 h 2088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208922" h="2088232" extrusionOk="0">
                <a:moveTo>
                  <a:pt x="289694" y="694627"/>
                </a:moveTo>
                <a:cubicBezTo>
                  <a:pt x="255925" y="555071"/>
                  <a:pt x="279135" y="445256"/>
                  <a:pt x="417679" y="333875"/>
                </a:cubicBezTo>
                <a:cubicBezTo>
                  <a:pt x="605987" y="186101"/>
                  <a:pt x="789002" y="147354"/>
                  <a:pt x="1040299" y="251457"/>
                </a:cubicBezTo>
                <a:cubicBezTo>
                  <a:pt x="1152993" y="55246"/>
                  <a:pt x="1468029" y="62934"/>
                  <a:pt x="1668045" y="165898"/>
                </a:cubicBezTo>
                <a:cubicBezTo>
                  <a:pt x="1709129" y="77781"/>
                  <a:pt x="1819630" y="28900"/>
                  <a:pt x="1912651" y="9667"/>
                </a:cubicBezTo>
                <a:cubicBezTo>
                  <a:pt x="2059369" y="-1308"/>
                  <a:pt x="2158914" y="8280"/>
                  <a:pt x="2216013" y="119928"/>
                </a:cubicBezTo>
                <a:cubicBezTo>
                  <a:pt x="2299708" y="10003"/>
                  <a:pt x="2478902" y="-13224"/>
                  <a:pt x="2634212" y="33353"/>
                </a:cubicBezTo>
                <a:cubicBezTo>
                  <a:pt x="2744726" y="70583"/>
                  <a:pt x="2814531" y="178749"/>
                  <a:pt x="2846284" y="269536"/>
                </a:cubicBezTo>
                <a:cubicBezTo>
                  <a:pt x="2989133" y="308684"/>
                  <a:pt x="3091572" y="390152"/>
                  <a:pt x="3118448" y="498758"/>
                </a:cubicBezTo>
                <a:cubicBezTo>
                  <a:pt x="3134067" y="577797"/>
                  <a:pt x="3160250" y="681557"/>
                  <a:pt x="3106266" y="747316"/>
                </a:cubicBezTo>
                <a:cubicBezTo>
                  <a:pt x="3214350" y="876765"/>
                  <a:pt x="3234711" y="1016214"/>
                  <a:pt x="3195254" y="1127355"/>
                </a:cubicBezTo>
                <a:cubicBezTo>
                  <a:pt x="3162595" y="1329275"/>
                  <a:pt x="2994019" y="1450679"/>
                  <a:pt x="2778391" y="1460022"/>
                </a:cubicBezTo>
                <a:cubicBezTo>
                  <a:pt x="2792498" y="1556409"/>
                  <a:pt x="2724810" y="1664918"/>
                  <a:pt x="2629161" y="1745075"/>
                </a:cubicBezTo>
                <a:cubicBezTo>
                  <a:pt x="2469411" y="1856614"/>
                  <a:pt x="2267437" y="1858600"/>
                  <a:pt x="2121082" y="1779589"/>
                </a:cubicBezTo>
                <a:cubicBezTo>
                  <a:pt x="2022017" y="1927667"/>
                  <a:pt x="1920343" y="2024630"/>
                  <a:pt x="1757999" y="2083688"/>
                </a:cubicBezTo>
                <a:cubicBezTo>
                  <a:pt x="1555860" y="2100296"/>
                  <a:pt x="1319750" y="2065403"/>
                  <a:pt x="1224144" y="1898067"/>
                </a:cubicBezTo>
                <a:cubicBezTo>
                  <a:pt x="943970" y="2053687"/>
                  <a:pt x="659302" y="2013274"/>
                  <a:pt x="431124" y="1714670"/>
                </a:cubicBezTo>
                <a:cubicBezTo>
                  <a:pt x="273555" y="1743791"/>
                  <a:pt x="145472" y="1633510"/>
                  <a:pt x="82451" y="1510584"/>
                </a:cubicBezTo>
                <a:cubicBezTo>
                  <a:pt x="33423" y="1440576"/>
                  <a:pt x="65830" y="1309555"/>
                  <a:pt x="156954" y="1235102"/>
                </a:cubicBezTo>
                <a:cubicBezTo>
                  <a:pt x="49918" y="1185040"/>
                  <a:pt x="-33964" y="1075773"/>
                  <a:pt x="-372" y="952465"/>
                </a:cubicBezTo>
                <a:cubicBezTo>
                  <a:pt x="19610" y="808672"/>
                  <a:pt x="107987" y="713332"/>
                  <a:pt x="286945" y="701249"/>
                </a:cubicBezTo>
                <a:cubicBezTo>
                  <a:pt x="288339" y="699458"/>
                  <a:pt x="288707" y="697138"/>
                  <a:pt x="289694" y="694627"/>
                </a:cubicBezTo>
                <a:close/>
              </a:path>
              <a:path w="3208922" h="2088232" extrusionOk="0">
                <a:moveTo>
                  <a:pt x="-750032" y="1557445"/>
                </a:moveTo>
                <a:cubicBezTo>
                  <a:pt x="-752886" y="1595211"/>
                  <a:pt x="-781287" y="1608438"/>
                  <a:pt x="-808038" y="1615451"/>
                </a:cubicBezTo>
                <a:cubicBezTo>
                  <a:pt x="-835424" y="1616908"/>
                  <a:pt x="-866430" y="1581480"/>
                  <a:pt x="-866044" y="1557445"/>
                </a:cubicBezTo>
                <a:cubicBezTo>
                  <a:pt x="-860054" y="1529183"/>
                  <a:pt x="-843588" y="1500210"/>
                  <a:pt x="-808038" y="1499439"/>
                </a:cubicBezTo>
                <a:cubicBezTo>
                  <a:pt x="-777594" y="1504401"/>
                  <a:pt x="-751182" y="1521789"/>
                  <a:pt x="-750032" y="1557445"/>
                </a:cubicBezTo>
                <a:close/>
              </a:path>
              <a:path w="3208922" h="2088232" extrusionOk="0">
                <a:moveTo>
                  <a:pt x="-434020" y="1502547"/>
                </a:moveTo>
                <a:cubicBezTo>
                  <a:pt x="-427397" y="1561645"/>
                  <a:pt x="-483402" y="1614117"/>
                  <a:pt x="-550033" y="1618560"/>
                </a:cubicBezTo>
                <a:cubicBezTo>
                  <a:pt x="-617048" y="1617432"/>
                  <a:pt x="-663901" y="1564509"/>
                  <a:pt x="-666046" y="1502547"/>
                </a:cubicBezTo>
                <a:cubicBezTo>
                  <a:pt x="-679591" y="1446070"/>
                  <a:pt x="-611156" y="1394526"/>
                  <a:pt x="-550033" y="1386534"/>
                </a:cubicBezTo>
                <a:cubicBezTo>
                  <a:pt x="-470465" y="1383459"/>
                  <a:pt x="-436811" y="1448918"/>
                  <a:pt x="-434020" y="1502547"/>
                </a:cubicBezTo>
                <a:close/>
              </a:path>
              <a:path w="3208922" h="2088232" extrusionOk="0">
                <a:moveTo>
                  <a:pt x="-4536" y="1423504"/>
                </a:moveTo>
                <a:cubicBezTo>
                  <a:pt x="15855" y="1525461"/>
                  <a:pt x="-86557" y="1584124"/>
                  <a:pt x="-178555" y="1597523"/>
                </a:cubicBezTo>
                <a:cubicBezTo>
                  <a:pt x="-251039" y="1598274"/>
                  <a:pt x="-334053" y="1538803"/>
                  <a:pt x="-352574" y="1423504"/>
                </a:cubicBezTo>
                <a:cubicBezTo>
                  <a:pt x="-333456" y="1345703"/>
                  <a:pt x="-266636" y="1269106"/>
                  <a:pt x="-178555" y="1249485"/>
                </a:cubicBezTo>
                <a:cubicBezTo>
                  <a:pt x="-80260" y="1251648"/>
                  <a:pt x="-17466" y="1310104"/>
                  <a:pt x="-4536" y="1423504"/>
                </a:cubicBezTo>
                <a:close/>
              </a:path>
              <a:path w="3208922" h="2088232" fill="none" extrusionOk="0">
                <a:moveTo>
                  <a:pt x="348598" y="1265362"/>
                </a:moveTo>
                <a:cubicBezTo>
                  <a:pt x="269604" y="1283138"/>
                  <a:pt x="218629" y="1256772"/>
                  <a:pt x="160446" y="1226836"/>
                </a:cubicBezTo>
                <a:moveTo>
                  <a:pt x="514616" y="1686972"/>
                </a:moveTo>
                <a:cubicBezTo>
                  <a:pt x="493696" y="1690480"/>
                  <a:pt x="459498" y="1700630"/>
                  <a:pt x="432313" y="1705389"/>
                </a:cubicBezTo>
                <a:moveTo>
                  <a:pt x="1223995" y="1889559"/>
                </a:moveTo>
                <a:cubicBezTo>
                  <a:pt x="1203497" y="1863475"/>
                  <a:pt x="1187987" y="1841951"/>
                  <a:pt x="1174376" y="1805450"/>
                </a:cubicBezTo>
                <a:moveTo>
                  <a:pt x="2141286" y="1679818"/>
                </a:moveTo>
                <a:cubicBezTo>
                  <a:pt x="2136402" y="1708820"/>
                  <a:pt x="2133136" y="1740481"/>
                  <a:pt x="2121453" y="1772096"/>
                </a:cubicBezTo>
                <a:moveTo>
                  <a:pt x="2535122" y="1109566"/>
                </a:moveTo>
                <a:cubicBezTo>
                  <a:pt x="2689635" y="1180713"/>
                  <a:pt x="2800148" y="1311754"/>
                  <a:pt x="2776608" y="1454511"/>
                </a:cubicBezTo>
                <a:moveTo>
                  <a:pt x="3104780" y="742192"/>
                </a:moveTo>
                <a:cubicBezTo>
                  <a:pt x="3070940" y="795626"/>
                  <a:pt x="3043460" y="822265"/>
                  <a:pt x="2997222" y="871546"/>
                </a:cubicBezTo>
                <a:moveTo>
                  <a:pt x="2846729" y="262285"/>
                </a:moveTo>
                <a:cubicBezTo>
                  <a:pt x="2851310" y="277438"/>
                  <a:pt x="2854364" y="298107"/>
                  <a:pt x="2852375" y="323385"/>
                </a:cubicBezTo>
                <a:moveTo>
                  <a:pt x="2159931" y="191034"/>
                </a:moveTo>
                <a:cubicBezTo>
                  <a:pt x="2172885" y="162938"/>
                  <a:pt x="2193314" y="135285"/>
                  <a:pt x="2215047" y="113112"/>
                </a:cubicBezTo>
                <a:moveTo>
                  <a:pt x="1644646" y="228158"/>
                </a:moveTo>
                <a:cubicBezTo>
                  <a:pt x="1654010" y="201992"/>
                  <a:pt x="1666035" y="181766"/>
                  <a:pt x="1671313" y="160967"/>
                </a:cubicBezTo>
                <a:moveTo>
                  <a:pt x="1039928" y="250974"/>
                </a:moveTo>
                <a:cubicBezTo>
                  <a:pt x="1076732" y="262396"/>
                  <a:pt x="1109583" y="282755"/>
                  <a:pt x="1136493" y="316135"/>
                </a:cubicBezTo>
                <a:moveTo>
                  <a:pt x="306556" y="763219"/>
                </a:moveTo>
                <a:cubicBezTo>
                  <a:pt x="298219" y="744196"/>
                  <a:pt x="289200" y="713528"/>
                  <a:pt x="289694" y="694627"/>
                </a:cubicBezTo>
              </a:path>
            </a:pathLst>
          </a:cu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1219033472">
                  <a:prstGeom prst="cloudCallout">
                    <a:avLst>
                      <a:gd name="adj1" fmla="val -75181"/>
                      <a:gd name="adj2" fmla="val 2458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lang="en-GB" sz="1600" b="1" dirty="0"/>
          </a:p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600" b="1" i="0" u="none" strike="noStrike" cap="none" normalizeH="0" baseline="0" dirty="0">
              <a:ln>
                <a:noFill/>
              </a:ln>
              <a:effectLst/>
              <a:latin typeface="AU Passata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GB" sz="1600" b="1" i="0" u="none" strike="noStrike" cap="none" normalizeH="0" baseline="0" dirty="0">
                <a:ln>
                  <a:noFill/>
                </a:ln>
                <a:effectLst/>
                <a:latin typeface="AU Passata" pitchFamily="34" charset="0"/>
              </a:rPr>
              <a:t>Digital subjects and methods not </a:t>
            </a:r>
            <a:r>
              <a:rPr kumimoji="0" lang="en-GB" sz="1600" b="1" i="0" u="none" strike="noStrike" cap="none" normalizeH="0" baseline="0" dirty="0" err="1">
                <a:ln>
                  <a:noFill/>
                </a:ln>
                <a:effectLst/>
                <a:latin typeface="AU Passata" pitchFamily="34" charset="0"/>
              </a:rPr>
              <a:t>explict</a:t>
            </a:r>
            <a:endParaRPr kumimoji="0" lang="en-GB" sz="1600" b="1" i="0" u="none" strike="noStrike" cap="none" normalizeH="0" baseline="0" dirty="0">
              <a:ln>
                <a:noFill/>
              </a:ln>
              <a:effectLst/>
              <a:latin typeface="AU Passat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811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171E44-4104-D133-A023-2A3D41FD9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Aim and content: core question of curriculum</a:t>
            </a:r>
            <a:br>
              <a:rPr lang="en-GB" dirty="0"/>
            </a:br>
            <a:endParaRPr lang="en-GB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C46B9C4-A473-6175-F8B8-97877A6F4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4D11B-A6CF-4854-BE74-74213AD31EA0}" type="datetime1">
              <a:rPr lang="en-GB" smtClean="0"/>
              <a:t>02/10/2024</a:t>
            </a:fld>
            <a:r>
              <a:rPr lang="en-GB"/>
              <a:t>03/10/2024</a:t>
            </a:r>
            <a:endParaRPr lang="en-GB" dirty="0"/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3BB1FB6B-D865-1C47-0B6C-377C680E173B}"/>
              </a:ext>
            </a:extLst>
          </p:cNvPr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86295" y="1102669"/>
            <a:ext cx="6213695" cy="427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Lige pilforbindelse 9">
            <a:extLst>
              <a:ext uri="{FF2B5EF4-FFF2-40B4-BE49-F238E27FC236}">
                <a16:creationId xmlns:a16="http://schemas.microsoft.com/office/drawing/2014/main" id="{54690F95-8367-E13E-B395-66DCBF7CA297}"/>
              </a:ext>
            </a:extLst>
          </p:cNvPr>
          <p:cNvCxnSpPr>
            <a:cxnSpLocks/>
          </p:cNvCxnSpPr>
          <p:nvPr/>
        </p:nvCxnSpPr>
        <p:spPr bwMode="auto">
          <a:xfrm>
            <a:off x="5847635" y="2866899"/>
            <a:ext cx="1522671" cy="1584176"/>
          </a:xfrm>
          <a:prstGeom prst="straightConnector1">
            <a:avLst/>
          </a:prstGeom>
          <a:solidFill>
            <a:schemeClr val="accent2"/>
          </a:solidFill>
          <a:ln w="28575" cap="flat" cmpd="sng" algn="ctr">
            <a:solidFill>
              <a:schemeClr val="bg1">
                <a:lumMod val="65000"/>
              </a:schemeClr>
            </a:solidFill>
            <a:prstDash val="sysDash"/>
            <a:round/>
            <a:headEnd type="triangle"/>
            <a:tailEnd type="triangle"/>
          </a:ln>
          <a:effectLst/>
        </p:spPr>
      </p:cxnSp>
      <p:sp>
        <p:nvSpPr>
          <p:cNvPr id="13" name="Taleboble: rektangel med afrundede hjørner 12">
            <a:extLst>
              <a:ext uri="{FF2B5EF4-FFF2-40B4-BE49-F238E27FC236}">
                <a16:creationId xmlns:a16="http://schemas.microsoft.com/office/drawing/2014/main" id="{1A7968EA-4F9D-F348-5736-C1C77DA85A03}"/>
              </a:ext>
            </a:extLst>
          </p:cNvPr>
          <p:cNvSpPr/>
          <p:nvPr/>
        </p:nvSpPr>
        <p:spPr bwMode="auto">
          <a:xfrm>
            <a:off x="3197100" y="4980190"/>
            <a:ext cx="2310484" cy="1296144"/>
          </a:xfrm>
          <a:prstGeom prst="wedgeRoundRectCallout">
            <a:avLst>
              <a:gd name="adj1" fmla="val 97827"/>
              <a:gd name="adj2" fmla="val -143492"/>
              <a:gd name="adj3" fmla="val 16667"/>
            </a:avLst>
          </a:prstGeom>
          <a:noFill/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GB" sz="1600" b="0" i="0" u="none" strike="noStrike" cap="none" normalizeH="0" baseline="0" dirty="0">
                <a:ln>
                  <a:noFill/>
                </a:ln>
                <a:effectLst/>
                <a:latin typeface="AU Passata" pitchFamily="34" charset="0"/>
              </a:rPr>
              <a:t>Decisions indicate </a:t>
            </a:r>
            <a:r>
              <a:rPr kumimoji="0" lang="en-GB" sz="1600" b="0" i="1" u="none" strike="noStrike" cap="none" normalizeH="0" baseline="0" dirty="0">
                <a:ln>
                  <a:noFill/>
                </a:ln>
                <a:effectLst/>
                <a:latin typeface="AU Passata" pitchFamily="34" charset="0"/>
              </a:rPr>
              <a:t>where </a:t>
            </a:r>
            <a:r>
              <a:rPr kumimoji="0" lang="en-GB" sz="1600" b="0" i="0" u="none" strike="noStrike" cap="none" normalizeH="0" baseline="0" dirty="0">
                <a:ln>
                  <a:noFill/>
                </a:ln>
                <a:effectLst/>
                <a:latin typeface="AU Passata" pitchFamily="34" charset="0"/>
              </a:rPr>
              <a:t>the subject should be placed in the curriculum but not </a:t>
            </a:r>
            <a:r>
              <a:rPr kumimoji="0" lang="en-GB" sz="1600" b="0" i="1" u="none" strike="noStrike" cap="none" normalizeH="0" baseline="0" dirty="0">
                <a:ln>
                  <a:noFill/>
                </a:ln>
                <a:effectLst/>
                <a:latin typeface="AU Passata" pitchFamily="34" charset="0"/>
              </a:rPr>
              <a:t>how</a:t>
            </a:r>
          </a:p>
        </p:txBody>
      </p:sp>
      <p:cxnSp>
        <p:nvCxnSpPr>
          <p:cNvPr id="14" name="Lige pilforbindelse 13">
            <a:extLst>
              <a:ext uri="{FF2B5EF4-FFF2-40B4-BE49-F238E27FC236}">
                <a16:creationId xmlns:a16="http://schemas.microsoft.com/office/drawing/2014/main" id="{1C103DA4-46F1-5C7B-BED6-4C06F1DF1455}"/>
              </a:ext>
            </a:extLst>
          </p:cNvPr>
          <p:cNvCxnSpPr>
            <a:cxnSpLocks/>
          </p:cNvCxnSpPr>
          <p:nvPr/>
        </p:nvCxnSpPr>
        <p:spPr bwMode="auto">
          <a:xfrm flipH="1">
            <a:off x="6814492" y="2434851"/>
            <a:ext cx="1656184" cy="1224136"/>
          </a:xfrm>
          <a:prstGeom prst="straightConnector1">
            <a:avLst/>
          </a:prstGeom>
          <a:solidFill>
            <a:schemeClr val="accent2"/>
          </a:solidFill>
          <a:ln w="28575" cap="flat" cmpd="sng" algn="ctr">
            <a:solidFill>
              <a:schemeClr val="bg1">
                <a:lumMod val="65000"/>
              </a:schemeClr>
            </a:solidFill>
            <a:prstDash val="sysDash"/>
            <a:round/>
            <a:headEnd type="triangle"/>
            <a:tailEnd type="triangle"/>
          </a:ln>
          <a:effectLst/>
        </p:spPr>
      </p:cxnSp>
      <p:sp>
        <p:nvSpPr>
          <p:cNvPr id="3" name="Taleboble: rektangel med afrundede hjørner 2">
            <a:extLst>
              <a:ext uri="{FF2B5EF4-FFF2-40B4-BE49-F238E27FC236}">
                <a16:creationId xmlns:a16="http://schemas.microsoft.com/office/drawing/2014/main" id="{9819CBFA-79D6-D302-1B37-0A13C2C7200A}"/>
              </a:ext>
            </a:extLst>
          </p:cNvPr>
          <p:cNvSpPr/>
          <p:nvPr/>
        </p:nvSpPr>
        <p:spPr bwMode="auto">
          <a:xfrm>
            <a:off x="392019" y="2132856"/>
            <a:ext cx="2310484" cy="3963424"/>
          </a:xfrm>
          <a:prstGeom prst="wedgeRoundRectCallout">
            <a:avLst>
              <a:gd name="adj1" fmla="val 158904"/>
              <a:gd name="adj2" fmla="val -46657"/>
              <a:gd name="adj3" fmla="val 16667"/>
            </a:avLst>
          </a:prstGeom>
          <a:noFill/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lang="en-GB" sz="1600" b="1" dirty="0"/>
              <a:t>The hard one:</a:t>
            </a:r>
          </a:p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GB" sz="1600" b="0" u="none" strike="noStrike" cap="none" normalizeH="0" baseline="0" dirty="0">
                <a:ln>
                  <a:noFill/>
                </a:ln>
                <a:effectLst/>
                <a:latin typeface="AU Passata" pitchFamily="34" charset="0"/>
              </a:rPr>
              <a:t>The discussion part/not part of can be very intense.</a:t>
            </a:r>
          </a:p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lang="en-GB" sz="1600" dirty="0"/>
              <a:t>  - the balance between tradition and future</a:t>
            </a:r>
          </a:p>
          <a:p>
            <a:pPr marL="285750" marR="0" indent="-28575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GB" sz="1600" dirty="0"/>
              <a:t>power and position between research areas /groups</a:t>
            </a:r>
          </a:p>
          <a:p>
            <a:pPr marL="285750" marR="0" indent="-28575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GB" sz="1600" dirty="0"/>
              <a:t>Professional/personal identity</a:t>
            </a:r>
            <a:endParaRPr kumimoji="0" lang="en-GB" sz="1600" b="0" u="none" strike="noStrike" cap="none" normalizeH="0" baseline="0" dirty="0">
              <a:ln>
                <a:noFill/>
              </a:ln>
              <a:effectLst/>
              <a:latin typeface="AU Passata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GB" sz="1600" b="0" u="none" strike="noStrike" cap="none" normalizeH="0" baseline="0" dirty="0">
                <a:ln>
                  <a:noFill/>
                </a:ln>
                <a:effectLst/>
                <a:latin typeface="AU Passata" pitchFamily="34" charset="0"/>
              </a:rPr>
              <a:t>- </a:t>
            </a:r>
            <a:r>
              <a:rPr lang="en-GB" sz="1600" dirty="0"/>
              <a:t>“w</a:t>
            </a:r>
            <a:r>
              <a:rPr kumimoji="0" lang="en-GB" sz="1600" b="0" u="none" strike="noStrike" cap="none" normalizeH="0" baseline="0" dirty="0">
                <a:ln>
                  <a:noFill/>
                </a:ln>
                <a:effectLst/>
                <a:latin typeface="AU Passata" pitchFamily="34" charset="0"/>
              </a:rPr>
              <a:t>earing a bulletproof vest”</a:t>
            </a:r>
          </a:p>
        </p:txBody>
      </p:sp>
    </p:spTree>
    <p:extLst>
      <p:ext uri="{BB962C8B-B14F-4D97-AF65-F5344CB8AC3E}">
        <p14:creationId xmlns:p14="http://schemas.microsoft.com/office/powerpoint/2010/main" val="998436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A puzzle piece on a white background&#10;&#10;Description automatically generated">
            <a:extLst>
              <a:ext uri="{FF2B5EF4-FFF2-40B4-BE49-F238E27FC236}">
                <a16:creationId xmlns:a16="http://schemas.microsoft.com/office/drawing/2014/main" id="{64DE6203-6E75-DB9B-335D-06D29F98A4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9262" r="43968" b="6046"/>
          <a:stretch/>
        </p:blipFill>
        <p:spPr>
          <a:xfrm>
            <a:off x="-562246" y="1373994"/>
            <a:ext cx="6642595" cy="477886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BF5C548-2CBB-D539-4C2B-D073DFEC5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Part of </a:t>
            </a:r>
            <a:r>
              <a:rPr lang="en-GB" dirty="0"/>
              <a:t>+ mandatory for </a:t>
            </a:r>
            <a:r>
              <a:rPr lang="en-GB" i="1" dirty="0"/>
              <a:t>all </a:t>
            </a:r>
            <a:br>
              <a:rPr lang="en-GB" i="1" dirty="0"/>
            </a:br>
            <a:r>
              <a:rPr lang="en-GB" sz="3600" i="1" dirty="0"/>
              <a:t>Integrated  or/and distributed approach 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906E3FF-925C-104F-39A4-3BD6FB558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52483-3EC1-45EA-9E87-E43C0A787EFB}" type="datetime1">
              <a:rPr lang="en-GB" smtClean="0"/>
              <a:t>02/10/2024</a:t>
            </a:fld>
            <a:r>
              <a:rPr lang="en-GB"/>
              <a:t>03/10/2024</a:t>
            </a:r>
            <a:endParaRPr lang="en-GB" dirty="0"/>
          </a:p>
        </p:txBody>
      </p:sp>
      <p:pic>
        <p:nvPicPr>
          <p:cNvPr id="6" name="Picture 1" descr="A close-up of a curriculum approach&#10;&#10;Description automatically generated">
            <a:extLst>
              <a:ext uri="{FF2B5EF4-FFF2-40B4-BE49-F238E27FC236}">
                <a16:creationId xmlns:a16="http://schemas.microsoft.com/office/drawing/2014/main" id="{9D2459C9-291D-3006-E7FB-8B3C31223D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5692" t="9127" r="47046" b="4984"/>
          <a:stretch/>
        </p:blipFill>
        <p:spPr>
          <a:xfrm>
            <a:off x="6454452" y="1344815"/>
            <a:ext cx="4903215" cy="496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376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3543737508929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35437375566864"/>
</p:tagLst>
</file>

<file path=ppt/theme/theme1.xml><?xml version="1.0" encoding="utf-8"?>
<a:theme xmlns:a="http://schemas.openxmlformats.org/drawingml/2006/main" name="AU 16:9">
  <a:themeElements>
    <a:clrScheme name="03 AU Lightblue">
      <a:dk1>
        <a:srgbClr val="000000"/>
      </a:dk1>
      <a:lt1>
        <a:srgbClr val="FFFFFF"/>
      </a:lt1>
      <a:dk2>
        <a:srgbClr val="003E5C"/>
      </a:dk2>
      <a:lt2>
        <a:srgbClr val="003E5C"/>
      </a:lt2>
      <a:accent1>
        <a:srgbClr val="0A1449"/>
      </a:accent1>
      <a:accent2>
        <a:srgbClr val="183D83"/>
      </a:accent2>
      <a:accent3>
        <a:srgbClr val="87D1F4"/>
      </a:accent3>
      <a:accent4>
        <a:srgbClr val="33525F"/>
      </a:accent4>
      <a:accent5>
        <a:srgbClr val="548195"/>
      </a:accent5>
      <a:accent6>
        <a:srgbClr val="C6C6C6"/>
      </a:accent6>
      <a:hlink>
        <a:srgbClr val="03428E"/>
      </a:hlink>
      <a:folHlink>
        <a:srgbClr val="03428E"/>
      </a:folHlink>
    </a:clrScheme>
    <a:fontScheme name="AU Passata">
      <a:majorFont>
        <a:latin typeface="AU Passata"/>
        <a:ea typeface=""/>
        <a:cs typeface=""/>
      </a:majorFont>
      <a:minorFont>
        <a:latin typeface="AU Passa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sz="1600" b="0" i="0" u="none" strike="noStrike" cap="none" normalizeH="0" baseline="0" dirty="0" err="1">
            <a:ln>
              <a:noFill/>
            </a:ln>
            <a:solidFill>
              <a:schemeClr val="bg1"/>
            </a:solidFill>
            <a:effectLst/>
            <a:latin typeface="AU Passat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ts val="36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95000"/>
          </a:lnSpc>
          <a:defRPr sz="1600" dirty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U PowerPoint Template 16-9.potx" id="{7A6F7BDC-B87C-43B1-A03F-8FC29EB8E4AA}" vid="{0342C178-0357-4DD1-B9D7-A15D067ACA9C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769</Words>
  <Application>Microsoft Office PowerPoint</Application>
  <PresentationFormat>Brugerdefineret</PresentationFormat>
  <Paragraphs>138</Paragraphs>
  <Slides>15</Slides>
  <Notes>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15</vt:i4>
      </vt:variant>
    </vt:vector>
  </HeadingPairs>
  <TitlesOfParts>
    <vt:vector size="23" baseType="lpstr">
      <vt:lpstr>Arial</vt:lpstr>
      <vt:lpstr>AU Passata Light</vt:lpstr>
      <vt:lpstr>Georgia</vt:lpstr>
      <vt:lpstr>AU Passata</vt:lpstr>
      <vt:lpstr>AUPassataRegular</vt:lpstr>
      <vt:lpstr>Calibri</vt:lpstr>
      <vt:lpstr>AU Peto</vt:lpstr>
      <vt:lpstr>AU 16:9</vt:lpstr>
      <vt:lpstr>PowerPoint-præsentation</vt:lpstr>
      <vt:lpstr>Plan</vt:lpstr>
      <vt:lpstr>Digitisation  might influence all dimensions of the qualification profile </vt:lpstr>
      <vt:lpstr>Digital competences &lt;=&gt; the degree profile</vt:lpstr>
      <vt:lpstr>Example 1: BA Media studies  AU 2021</vt:lpstr>
      <vt:lpstr>Example 2: BA history AU 2023</vt:lpstr>
      <vt:lpstr>Example 3: MA art history AU 2024</vt:lpstr>
      <vt:lpstr>The Aim and content: core question of curriculum </vt:lpstr>
      <vt:lpstr>Part of + mandatory for all  Integrated  or/and distributed approach </vt:lpstr>
      <vt:lpstr>Part of + elective for some Elective in or across programs</vt:lpstr>
      <vt:lpstr>Not a part of – do it if you want Extra -curricula</vt:lpstr>
      <vt:lpstr>PowerPoint-præsentation</vt:lpstr>
      <vt:lpstr>Different approaches  – different difficulties and opportunities</vt:lpstr>
      <vt:lpstr>Welcome to Niels!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2024-10-02T17:17:55Z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luginDependencies_0">
    <vt:lpwstr>{"635926855539746206:636045261152541358":[{"dependencyType":"DataSource","dependencyId":":","dependencyVersion":null},{"dependencyType":"DataSource","dependencyId":":","dependencyVersion":null},{"dependencyType":"DataSource","dependencyId":":","dependency</vt:lpwstr>
  </property>
  <property fmtid="{D5CDD505-2E9C-101B-9397-08002B2CF9AE}" pid="3" name="PluginDependencies_1">
    <vt:lpwstr>Version":null},{"dependencyType":"DataSource","dependencyId":":","dependencyVersion":null},{"dependencyType":"DataSource","dependencyId":":","dependencyVersion":null},{"dependencyType":"DataSource","dependencyId":":","dependencyVersion":null},{"dependency</vt:lpwstr>
  </property>
  <property fmtid="{D5CDD505-2E9C-101B-9397-08002B2CF9AE}" pid="4" name="PluginDependencies_2">
    <vt:lpwstr>Type":"DataSource","dependencyId":":","dependencyVersion":null},{"dependencyType":"DataSource","dependencyId":":","dependencyVersion":null},{"dependencyType":"DataSource","dependencyId":":","dependencyVersion":null},{"dependencyType":"DataSource","depende</vt:lpwstr>
  </property>
  <property fmtid="{D5CDD505-2E9C-101B-9397-08002B2CF9AE}" pid="5" name="PluginDependencies_3">
    <vt:lpwstr>ncyId":":","dependencyVersion":null},{"dependencyType":"DataSource","dependencyId":":","dependencyVersion":null},{"dependencyType":"DataSource","dependencyId":":","dependencyVersion":null},{"dependencyType":"DataSource","dependencyId":":","dependencyVersi</vt:lpwstr>
  </property>
  <property fmtid="{D5CDD505-2E9C-101B-9397-08002B2CF9AE}" pid="6" name="PluginDependencies_4">
    <vt:lpwstr>on":null},{"dependencyType":"DataSource","dependencyId":":","dependencyVersion":null},{"dependencyType":"DataSource","dependencyId":":","dependencyVersion":null},{"dependencyType":"DataSource","dependencyId":":","dependencyVersion":null},{"dependencyType"</vt:lpwstr>
  </property>
  <property fmtid="{D5CDD505-2E9C-101B-9397-08002B2CF9AE}" pid="7" name="PluginDependencies_5">
    <vt:lpwstr>:"DataSource","dependencyId":":","dependencyVersion":null},{"dependencyType":"DataSource","dependencyId":":","dependencyVersion":null},{"dependencyType":"DataSource","dependencyId":":","dependencyVersion":null},{"dependencyType":"DataSource","dependencyId</vt:lpwstr>
  </property>
  <property fmtid="{D5CDD505-2E9C-101B-9397-08002B2CF9AE}" pid="8" name="PluginDependencies_6">
    <vt:lpwstr>":":","dependencyVersion":null},{"dependencyType":"DataSource","dependencyId":":","dependencyVersion":null},{"dependencyType":"DataSource","dependencyId":":","dependencyVersion":null},{"dependencyType":"DataSource","dependencyId":":","dependencyVersion":n</vt:lpwstr>
  </property>
  <property fmtid="{D5CDD505-2E9C-101B-9397-08002B2CF9AE}" pid="9" name="PluginDependencies_7">
    <vt:lpwstr>ull},{"dependencyType":"DataSource","dependencyId":":","dependencyVersion":null},{"dependencyType":"DataSource","dependencyId":":","dependencyVersion":null},{"dependencyType":"DataSource","dependencyId":":","dependencyVersion":null},{"dependencyType":"Dat</vt:lpwstr>
  </property>
  <property fmtid="{D5CDD505-2E9C-101B-9397-08002B2CF9AE}" pid="10" name="PluginDependencies_8">
    <vt:lpwstr>aSource","dependencyId":":","dependencyVersion":null},{"dependencyType":"DataSource","dependencyId":":","dependencyVersion":null},{"dependencyType":"DataSource","dependencyId":":","dependencyVersion":null},{"dependencyType":"DataSource","dependencyId":":"</vt:lpwstr>
  </property>
  <property fmtid="{D5CDD505-2E9C-101B-9397-08002B2CF9AE}" pid="11" name="PluginDependencies_9">
    <vt:lpwstr>,"dependencyVersion":null},{"dependencyType":"DataSource","dependencyId":":","dependencyVersion":null},{"dependencyType":"DataSource","dependencyId":":","dependencyVersion":null},{"dependencyType":"DataSource","dependencyId":":","dependencyVersion":null},</vt:lpwstr>
  </property>
  <property fmtid="{D5CDD505-2E9C-101B-9397-08002B2CF9AE}" pid="12" name="PluginDependencies_10">
    <vt:lpwstr>{"dependencyType":"DataSource","dependencyId":":","dependencyVersion":null},{"dependencyType":"DataSource","dependencyId":":","dependencyVersion":null},{"dependencyType":"DataSource","dependencyId":":","dependencyVersion":null},{"dependencyType":"DataSour</vt:lpwstr>
  </property>
  <property fmtid="{D5CDD505-2E9C-101B-9397-08002B2CF9AE}" pid="13" name="PluginDependencies_11">
    <vt:lpwstr>ce","dependencyId":":","dependencyVersion":null},{"dependencyType":"DataSource","dependencyId":":","dependencyVersion":null},{"dependencyType":"DataSource","dependencyId":":","dependencyVersion":null},{"dependencyType":"DataSource","dependencyId":":","dep</vt:lpwstr>
  </property>
  <property fmtid="{D5CDD505-2E9C-101B-9397-08002B2CF9AE}" pid="14" name="PluginDependencies_12">
    <vt:lpwstr>endencyVersion":null},{"dependencyType":"DataSource","dependencyId":":","dependencyVersion":null},{"dependencyType":"DataSource","dependencyId":":","dependencyVersion":null},{"dependencyType":"DataSource","dependencyId":":","dependencyVersion":null},{"dep</vt:lpwstr>
  </property>
  <property fmtid="{D5CDD505-2E9C-101B-9397-08002B2CF9AE}" pid="15" name="PluginDependencies_13">
    <vt:lpwstr>endencyType":"DataSource","dependencyId":":","dependencyVersion":null},{"dependencyType":"DataSource","dependencyId":":","dependencyVersion":null},{"dependencyType":"DataSource","dependencyId":":","dependencyVersion":null},{"dependencyType":"DataSource","</vt:lpwstr>
  </property>
  <property fmtid="{D5CDD505-2E9C-101B-9397-08002B2CF9AE}" pid="16" name="PluginDependencies_14">
    <vt:lpwstr>dependencyId":":","dependencyVersion":null},{"dependencyType":"DataSource","dependencyId":":","dependencyVersion":null},{"dependencyType":"DataSource","dependencyId":":","dependencyVersion":null},{"dependencyType":"DataSource","dependencyId":":","dependen</vt:lpwstr>
  </property>
  <property fmtid="{D5CDD505-2E9C-101B-9397-08002B2CF9AE}" pid="17" name="PluginDependencies_15">
    <vt:lpwstr>cyVersion":null},{"dependencyType":"DataSource","dependencyId":":","dependencyVersion":null},{"dependencyType":"DataSource","dependencyId":":","dependencyVersion":null},{"dependencyType":"DataSource","dependencyId":":","dependencyVersion":null},{"dependen</vt:lpwstr>
  </property>
  <property fmtid="{D5CDD505-2E9C-101B-9397-08002B2CF9AE}" pid="18" name="PluginDependencies_16">
    <vt:lpwstr>cyType":"DataSource","dependencyId":":","dependencyVersion":null},{"dependencyType":"DataSource","dependencyId":":","dependencyVersion":null},{"dependencyType":"DataSource","dependencyId":":","dependencyVersion":null},{"dependencyType":"DataSource","depen</vt:lpwstr>
  </property>
  <property fmtid="{D5CDD505-2E9C-101B-9397-08002B2CF9AE}" pid="19" name="PluginDependencies_17">
    <vt:lpwstr>dencyId":":","dependencyVersion":null},{"dependencyType":"DataSource","dependencyId":":","dependencyVersion":null},{"dependencyType":"DataSource","dependencyId":":","dependencyVersion":null},{"dependencyType":"DataSource","dependencyId":":","dependencyVer</vt:lpwstr>
  </property>
  <property fmtid="{D5CDD505-2E9C-101B-9397-08002B2CF9AE}" pid="20" name="PluginDependencies_18">
    <vt:lpwstr>sion":null},{"dependencyType":"DataSource","dependencyId":":","dependencyVersion":null},{"dependencyType":"DataSource","dependencyId":":","dependencyVersion":null},{"dependencyType":"DataSource","dependencyId":":","dependencyVersion":null},{"dependencyTyp</vt:lpwstr>
  </property>
  <property fmtid="{D5CDD505-2E9C-101B-9397-08002B2CF9AE}" pid="21" name="PluginDependencies_19">
    <vt:lpwstr>e":"DataSource","dependencyId":":","dependencyVersion":null},{"dependencyType":"DataSource","dependencyId":":","dependencyVersion":null},{"dependencyType":"DataSource","dependencyId":":","dependencyVersion":null},{"dependencyType":"DataSource","dependency</vt:lpwstr>
  </property>
  <property fmtid="{D5CDD505-2E9C-101B-9397-08002B2CF9AE}" pid="22" name="PluginDependencies_20">
    <vt:lpwstr>Id":":","dependencyVersion":null},{"dependencyType":"DataSource","dependencyId":":","dependencyVersion":null},{"dependencyType":"DataSource","dependencyId":":","dependencyVersion":null},{"dependencyType":"DataSource","dependencyId":":","dependencyVersion"</vt:lpwstr>
  </property>
  <property fmtid="{D5CDD505-2E9C-101B-9397-08002B2CF9AE}" pid="23" name="PluginDependencies_21">
    <vt:lpwstr>:null},{"dependencyType":"DataSource","dependencyId":":","dependencyVersion":null},{"dependencyType":"DataSource","dependencyId":":","dependencyVersion":null},{"dependencyType":"DataSource","dependencyId":":","dependencyVersion":null},{"dependencyType":"D</vt:lpwstr>
  </property>
  <property fmtid="{D5CDD505-2E9C-101B-9397-08002B2CF9AE}" pid="24" name="PluginDependencies_22">
    <vt:lpwstr>ataSource","dependencyId":":","dependencyVersion":null},{"dependencyType":"DataSource","dependencyId":":","dependencyVersion":null},{"dependencyType":"DataSource","dependencyId":":","dependencyVersion":null},{"dependencyType":"DataSource","dependencyId":"</vt:lpwstr>
  </property>
  <property fmtid="{D5CDD505-2E9C-101B-9397-08002B2CF9AE}" pid="25" name="PluginDependencies_23">
    <vt:lpwstr>:","dependencyVersion":null},{"dependencyType":"DataSource","dependencyId":":","dependencyVersion":null},{"dependencyType":"DataSource","dependencyId":":","dependencyVersion":null},{"dependencyType":"DataSource","dependencyId":":","dependencyVersion":null</vt:lpwstr>
  </property>
  <property fmtid="{D5CDD505-2E9C-101B-9397-08002B2CF9AE}" pid="26" name="PluginDependencies_24">
    <vt:lpwstr>},{"dependencyType":"DataSource","dependencyId":":","dependencyVersion":null},{"dependencyType":"DataSource","dependencyId":":","dependencyVersion":null},{"dependencyType":"DataSource","dependencyId":":","dependencyVersion":null},{"dependencyType":"DataSo</vt:lpwstr>
  </property>
  <property fmtid="{D5CDD505-2E9C-101B-9397-08002B2CF9AE}" pid="27" name="PluginDependencies_25">
    <vt:lpwstr>urce","dependencyId":":","dependencyVersion":null},{"dependencyType":"DataSource","dependencyId":":","dependencyVersion":null},{"dependencyType":"DataSource","dependencyId":":","dependencyVersion":null},{"dependencyType":"DataSource","dependencyId":":","d</vt:lpwstr>
  </property>
  <property fmtid="{D5CDD505-2E9C-101B-9397-08002B2CF9AE}" pid="28" name="PluginDependencies_26">
    <vt:lpwstr>ependencyVersion":null},{"dependencyType":"DataSource","dependencyId":":","dependencyVersion":null},{"dependencyType":"DataSource","dependencyId":":","dependencyVersion":null},{"dependencyType":"DataSource","dependencyId":":","dependencyVersion":null},{"d</vt:lpwstr>
  </property>
  <property fmtid="{D5CDD505-2E9C-101B-9397-08002B2CF9AE}" pid="29" name="PluginDependencies_27">
    <vt:lpwstr>ependencyType":"DataSource","dependencyId":":","dependencyVersion":null},{"dependencyType":"DataSource","dependencyId":":","dependencyVersion":null},{"dependencyType":"DataSource","dependencyId":":","dependencyVersion":null},{"dependencyType":"DataSource"</vt:lpwstr>
  </property>
  <property fmtid="{D5CDD505-2E9C-101B-9397-08002B2CF9AE}" pid="30" name="PluginDependencies_28">
    <vt:lpwstr>,"dependencyId":":","dependencyVersion":null},{"dependencyType":"DataSource","dependencyId":":","dependencyVersion":null},{"dependencyType":"DataSource","dependencyId":":","dependencyVersion":null},{"dependencyType":"DataSource","dependencyId":":","depend</vt:lpwstr>
  </property>
  <property fmtid="{D5CDD505-2E9C-101B-9397-08002B2CF9AE}" pid="31" name="PluginDependencies_29">
    <vt:lpwstr>encyVersion":null},{"dependencyType":"DataSource","dependencyId":":","dependencyVersion":null},{"dependencyType":"DataSource","dependencyId":":","dependencyVersion":null},{"dependencyType":"DataSource","dependencyId":":","dependencyVersion":null},{"depend</vt:lpwstr>
  </property>
  <property fmtid="{D5CDD505-2E9C-101B-9397-08002B2CF9AE}" pid="32" name="PluginDependencies_30">
    <vt:lpwstr>encyType":"DataSource","dependencyId":":","dependencyVersion":null},{"dependencyType":"DataSource","dependencyId":":","dependencyVersion":null},{"dependencyType":"DataSource","dependencyId":":","dependencyVersion":null},{"dependencyType":"DataSource","dep</vt:lpwstr>
  </property>
  <property fmtid="{D5CDD505-2E9C-101B-9397-08002B2CF9AE}" pid="33" name="PluginDependencies_31">
    <vt:lpwstr>endencyId":":","dependencyVersion":null},{"dependencyType":"DataSource","dependencyId":":","dependencyVersion":null},{"dependencyType":"DataSource","dependencyId":":","dependencyVersion":null},{"dependencyType":"DataSource","dependencyId":":","dependencyV</vt:lpwstr>
  </property>
  <property fmtid="{D5CDD505-2E9C-101B-9397-08002B2CF9AE}" pid="34" name="PluginDependencies_32">
    <vt:lpwstr>ersion":null},{"dependencyType":"DataSource","dependencyId":":","dependencyVersion":null},{"dependencyType":"DataSource","dependencyId":":","dependencyVersion":null},{"dependencyType":"DataSource","dependencyId":":","dependencyVersion":null},{"dependencyT</vt:lpwstr>
  </property>
  <property fmtid="{D5CDD505-2E9C-101B-9397-08002B2CF9AE}" pid="35" name="PluginDependencies_33">
    <vt:lpwstr>ype":"DataSource","dependencyId":":","dependencyVersion":null},{"dependencyType":"DataSource","dependencyId":":","dependencyVersion":null},{"dependencyType":"DataSource","dependencyId":":","dependencyVersion":null},{"dependencyType":"DataSource","dependen</vt:lpwstr>
  </property>
  <property fmtid="{D5CDD505-2E9C-101B-9397-08002B2CF9AE}" pid="36" name="PluginDependencies_34">
    <vt:lpwstr>cyId":":","dependencyVersion":null},{"dependencyType":"DataSource","dependencyId":":","dependencyVersion":null},{"dependencyType":"DataSource","dependencyId":":","dependencyVersion":null},{"dependencyType":"DataSource","dependencyId":":","dependencyVersio</vt:lpwstr>
  </property>
  <property fmtid="{D5CDD505-2E9C-101B-9397-08002B2CF9AE}" pid="37" name="PluginDependencies_35">
    <vt:lpwstr>n":null},{"dependencyType":"DataSource","dependencyId":":","dependencyVersion":null},{"dependencyType":"DataSource","dependencyId":":","dependencyVersion":null},{"dependencyType":"DataSource","dependencyId":":","dependencyVersion":null},{"dependencyType":</vt:lpwstr>
  </property>
  <property fmtid="{D5CDD505-2E9C-101B-9397-08002B2CF9AE}" pid="38" name="PluginDependencies_36">
    <vt:lpwstr>"DataSource","dependencyId":":","dependencyVersion":null},{"dependencyType":"DataSource","dependencyId":":","dependencyVersion":null},{"dependencyType":"DataSource","dependencyId":":","dependencyVersion":null},{"dependencyType":"DataSource","dependencyId"</vt:lpwstr>
  </property>
  <property fmtid="{D5CDD505-2E9C-101B-9397-08002B2CF9AE}" pid="39" name="PluginDependencies_37">
    <vt:lpwstr>:":","dependencyVersion":null},{"dependencyType":"DataSource","dependencyId":":","dependencyVersion":null},{"dependencyType":"DataSource","dependencyId":":","dependencyVersion":null},{"dependencyType":"DataSource","dependencyId":":","dependencyVersion":nu</vt:lpwstr>
  </property>
  <property fmtid="{D5CDD505-2E9C-101B-9397-08002B2CF9AE}" pid="40" name="PluginDependencies_38">
    <vt:lpwstr>ll},{"dependencyType":"DataSource","dependencyId":":","dependencyVersion":null},{"dependencyType":"DataSource","dependencyId":":","dependencyVersion":null},{"dependencyType":"DataSource","dependencyId":":","dependencyVersion":null},{"dependencyType":"Data</vt:lpwstr>
  </property>
  <property fmtid="{D5CDD505-2E9C-101B-9397-08002B2CF9AE}" pid="41" name="PluginDependencies_39">
    <vt:lpwstr>Source","dependencyId":":","dependencyVersion":null},{"dependencyType":"DataSource","dependencyId":":","dependencyVersion":null},{"dependencyType":"DataSource","dependencyId":":","dependencyVersion":null},{"dependencyType":"DataSource","dependencyId":":",</vt:lpwstr>
  </property>
  <property fmtid="{D5CDD505-2E9C-101B-9397-08002B2CF9AE}" pid="42" name="PluginDependencies_40">
    <vt:lpwstr>"dependencyVersion":null},{"dependencyType":"DataSource","dependencyId":":","dependencyVersion":null},{"dependencyType":"DataSource","dependencyId":":","dependencyVersion":null},{"dependencyType":"DataSource","dependencyId":":","dependencyVersion":null},{</vt:lpwstr>
  </property>
  <property fmtid="{D5CDD505-2E9C-101B-9397-08002B2CF9AE}" pid="43" name="PluginDependencies_41">
    <vt:lpwstr>"dependencyType":"DataSource","dependencyId":":","dependencyVersion":null},{"dependencyType":"DataSource","dependencyId":":","dependencyVersion":null},{"dependencyType":"DataSource","dependencyId":":","dependencyVersion":null},{"dependencyType":"DataSourc</vt:lpwstr>
  </property>
  <property fmtid="{D5CDD505-2E9C-101B-9397-08002B2CF9AE}" pid="44" name="PluginDependencies_42">
    <vt:lpwstr>e","dependencyId":":","dependencyVersion":null},{"dependencyType":"DataSource","dependencyId":":","dependencyVersion":null},{"dependencyType":"DataSource","dependencyId":":","dependencyVersion":null},{"dependencyType":"DataSource","dependencyId":":","depe</vt:lpwstr>
  </property>
  <property fmtid="{D5CDD505-2E9C-101B-9397-08002B2CF9AE}" pid="45" name="PluginDependencies_43">
    <vt:lpwstr>ndencyVersion":null},{"dependencyType":"DataSource","dependencyId":":","dependencyVersion":null},{"dependencyType":"DataSource","dependencyId":":","dependencyVersion":null},{"dependencyType":"DataSource","dependencyId":":","dependencyVersion":null},{"depe</vt:lpwstr>
  </property>
  <property fmtid="{D5CDD505-2E9C-101B-9397-08002B2CF9AE}" pid="46" name="PluginDependencies_44">
    <vt:lpwstr>ndencyType":"DataSource","dependencyId":":","dependencyVersion":null},{"dependencyType":"DataSource","dependencyId":":","dependencyVersion":null},{"dependencyType":"DataSource","dependencyId":":","dependencyVersion":null},{"dependencyType":"DataSource","d</vt:lpwstr>
  </property>
  <property fmtid="{D5CDD505-2E9C-101B-9397-08002B2CF9AE}" pid="47" name="PluginDependencies_45">
    <vt:lpwstr>ependencyId":":","dependencyVersion":null},{"dependencyType":"DataSource","dependencyId":":","dependencyVersion":null},{"dependencyType":"DataSource","dependencyId":":","dependencyVersion":null},{"dependencyType":"DataSource","dependencyId":":","dependenc</vt:lpwstr>
  </property>
  <property fmtid="{D5CDD505-2E9C-101B-9397-08002B2CF9AE}" pid="48" name="PluginDependencies_46">
    <vt:lpwstr>yVersion":null},{"dependencyType":"DataSource","dependencyId":":","dependencyVersion":null},{"dependencyType":"DataSource","dependencyId":":","dependencyVersion":null},{"dependencyType":"DataSource","dependencyId":":","dependencyVersion":null},{"dependenc</vt:lpwstr>
  </property>
  <property fmtid="{D5CDD505-2E9C-101B-9397-08002B2CF9AE}" pid="49" name="PluginDependencies_47">
    <vt:lpwstr>yType":"DataSource","dependencyId":":","dependencyVersion":null},{"dependencyType":"DataSource","dependencyId":":","dependencyVersion":null},{"dependencyType":"DataSource","dependencyId":":","dependencyVersion":null},{"dependencyType":"DataSource","depend</vt:lpwstr>
  </property>
  <property fmtid="{D5CDD505-2E9C-101B-9397-08002B2CF9AE}" pid="50" name="PluginDependencies_48">
    <vt:lpwstr>encyId":":","dependencyVersion":null},{"dependencyType":"DataSource","dependencyId":":","dependencyVersion":null},{"dependencyType":"DataSource","dependencyId":":","dependencyVersion":null},{"dependencyType":"DataSource","dependencyId":":","dependencyVers</vt:lpwstr>
  </property>
  <property fmtid="{D5CDD505-2E9C-101B-9397-08002B2CF9AE}" pid="51" name="PluginDependencies_49">
    <vt:lpwstr>ion":null},{"dependencyType":"DataSource","dependencyId":":","dependencyVersion":null},{"dependencyType":"DataSource","dependencyId":":","dependencyVersion":null},{"dependencyType":"DataSource","dependencyId":":","dependencyVersion":null},{"dependencyType</vt:lpwstr>
  </property>
  <property fmtid="{D5CDD505-2E9C-101B-9397-08002B2CF9AE}" pid="52" name="PluginDependencies_50">
    <vt:lpwstr>":"DataSource","dependencyId":":","dependencyVersion":null},{"dependencyType":"DataSource","dependencyId":":","dependencyVersion":null},{"dependencyType":"DataSource","dependencyId":":","dependencyVersion":null},{"dependencyType":"DataSource","dependencyI</vt:lpwstr>
  </property>
  <property fmtid="{D5CDD505-2E9C-101B-9397-08002B2CF9AE}" pid="53" name="PluginDependencies_51">
    <vt:lpwstr>d":":","dependencyVersion":null},{"dependencyType":"DataSource","dependencyId":":","dependencyVersion":null},{"dependencyType":"DataSource","dependencyId":":","dependencyVersion":null},{"dependencyType":"DataSource","dependencyId":":","dependencyVersion":</vt:lpwstr>
  </property>
  <property fmtid="{D5CDD505-2E9C-101B-9397-08002B2CF9AE}" pid="54" name="PluginDependencies_52">
    <vt:lpwstr>null},{"dependencyType":"DataSource","dependencyId":":","dependencyVersion":null},{"dependencyType":"DataSource","dependencyId":":","dependencyVersion":null},{"dependencyType":"DataSource","dependencyId":":","dependencyVersion":null},{"dependencyType":"Da</vt:lpwstr>
  </property>
  <property fmtid="{D5CDD505-2E9C-101B-9397-08002B2CF9AE}" pid="55" name="PluginDependencies_53">
    <vt:lpwstr>taSource","dependencyId":":","dependencyVersion":null}],"635926855539746206:636045261152541359":[],"635926855539746206:636045261152541360":[],"635926855539746206:636045261152541361":[],"635926855539746206:636045261152541362":[],"635690283596553901:6357565</vt:lpwstr>
  </property>
  <property fmtid="{D5CDD505-2E9C-101B-9397-08002B2CF9AE}" pid="56" name="PluginDependencies_54">
    <vt:lpwstr>74568773657":[]}</vt:lpwstr>
  </property>
  <property fmtid="{D5CDD505-2E9C-101B-9397-08002B2CF9AE}" pid="57" name="CustomerId">
    <vt:lpwstr>auoffice</vt:lpwstr>
  </property>
  <property fmtid="{D5CDD505-2E9C-101B-9397-08002B2CF9AE}" pid="58" name="TemplateId">
    <vt:lpwstr>636196524199658508</vt:lpwstr>
  </property>
  <property fmtid="{D5CDD505-2E9C-101B-9397-08002B2CF9AE}" pid="59" name="UserProfileId">
    <vt:lpwstr>637389004923205046</vt:lpwstr>
  </property>
  <property fmtid="{D5CDD505-2E9C-101B-9397-08002B2CF9AE}" pid="60" name="TemplafyTimeStamp">
    <vt:lpwstr>2017-02-24T14:35:30.3621506Z</vt:lpwstr>
  </property>
  <property fmtid="{D5CDD505-2E9C-101B-9397-08002B2CF9AE}" pid="61" name="OfficeID">
    <vt:lpwstr>2905</vt:lpwstr>
  </property>
  <property fmtid="{D5CDD505-2E9C-101B-9397-08002B2CF9AE}" pid="62" name="colorthemechange">
    <vt:lpwstr>True</vt:lpwstr>
  </property>
</Properties>
</file>